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Lato"/>
      <p:regular r:id="rId34"/>
      <p:bold r:id="rId35"/>
      <p:italic r:id="rId36"/>
      <p:boldItalic r:id="rId37"/>
    </p:embeddedFont>
    <p:embeddedFont>
      <p:font typeface="Source Code Pro"/>
      <p:regular r:id="rId38"/>
      <p:bold r:id="rId39"/>
      <p:italic r:id="rId40"/>
      <p:boldItalic r:id="rId41"/>
    </p:embeddedFont>
    <p:embeddedFont>
      <p:font typeface="Permanent Marker"/>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SourceCodePro-italic.fntdata"/><Relationship Id="rId20" Type="http://schemas.openxmlformats.org/officeDocument/2006/relationships/slide" Target="slides/slide16.xml"/><Relationship Id="rId42" Type="http://schemas.openxmlformats.org/officeDocument/2006/relationships/font" Target="fonts/PermanentMarker-regular.fntdata"/><Relationship Id="rId41" Type="http://schemas.openxmlformats.org/officeDocument/2006/relationships/font" Target="fonts/SourceCodePro-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SourceCodePro-bold.fntdata"/><Relationship Id="rId16" Type="http://schemas.openxmlformats.org/officeDocument/2006/relationships/slide" Target="slides/slide12.xml"/><Relationship Id="rId38" Type="http://schemas.openxmlformats.org/officeDocument/2006/relationships/font" Target="fonts/SourceCodePro-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 name="Google Shape;5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fda4797f4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g5fda4797f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TWO_COLUMN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sz="1400"/>
            </a:lvl2pPr>
            <a:lvl3pPr indent="-317500" lvl="2" marL="1371600" algn="l">
              <a:lnSpc>
                <a:spcPct val="115000"/>
              </a:lnSpc>
              <a:spcBef>
                <a:spcPts val="0"/>
              </a:spcBef>
              <a:spcAft>
                <a:spcPts val="0"/>
              </a:spcAft>
              <a:buSzPts val="1400"/>
              <a:buChar char="■"/>
              <a:defRPr sz="1400"/>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2" name="Google Shape;12;p2"/>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3" name="Google Shape;13;p2"/>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
  <p:cSld name="CAPTION_ONLY">
    <p:spTree>
      <p:nvGrpSpPr>
        <p:cNvPr id="45" name="Shape 45"/>
        <p:cNvGrpSpPr/>
        <p:nvPr/>
      </p:nvGrpSpPr>
      <p:grpSpPr>
        <a:xfrm>
          <a:off x="0" y="0"/>
          <a:ext cx="0" cy="0"/>
          <a:chOff x="0" y="0"/>
          <a:chExt cx="0" cy="0"/>
        </a:xfrm>
      </p:grpSpPr>
      <p:sp>
        <p:nvSpPr>
          <p:cNvPr id="46" name="Google Shape;46;p11"/>
          <p:cNvSpPr txBox="1"/>
          <p:nvPr>
            <p:ph idx="1" type="body"/>
          </p:nvPr>
        </p:nvSpPr>
        <p:spPr>
          <a:xfrm>
            <a:off x="311699" y="4230575"/>
            <a:ext cx="5998802" cy="605101"/>
          </a:xfrm>
          <a:prstGeom prst="rect">
            <a:avLst/>
          </a:prstGeom>
          <a:noFill/>
          <a:ln>
            <a:noFill/>
          </a:ln>
        </p:spPr>
        <p:txBody>
          <a:bodyPr anchorCtr="0" anchor="ctr" bIns="91400" lIns="91400" spcFirstLastPara="1" rIns="91400" wrap="square" tIns="91400">
            <a:noAutofit/>
          </a:bodyPr>
          <a:lstStyle>
            <a:lvl1pPr indent="-228600" lvl="0" marL="457200" algn="l">
              <a:lnSpc>
                <a:spcPct val="100000"/>
              </a:lnSpc>
              <a:spcBef>
                <a:spcPts val="0"/>
              </a:spcBef>
              <a:spcAft>
                <a:spcPts val="0"/>
              </a:spcAft>
              <a:buClr>
                <a:srgbClr val="585858"/>
              </a:buClr>
              <a:buSzPts val="1800"/>
              <a:buNone/>
              <a:defRPr/>
            </a:lvl1pPr>
          </a:lstStyle>
          <a:p/>
        </p:txBody>
      </p:sp>
      <p:sp>
        <p:nvSpPr>
          <p:cNvPr id="47" name="Google Shape;47;p11"/>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_NUMBER">
  <p:cSld name="BIG_NUMBER">
    <p:spTree>
      <p:nvGrpSpPr>
        <p:cNvPr id="48" name="Shape 48"/>
        <p:cNvGrpSpPr/>
        <p:nvPr/>
      </p:nvGrpSpPr>
      <p:grpSpPr>
        <a:xfrm>
          <a:off x="0" y="0"/>
          <a:ext cx="0" cy="0"/>
          <a:chOff x="0" y="0"/>
          <a:chExt cx="0" cy="0"/>
        </a:xfrm>
      </p:grpSpPr>
      <p:sp>
        <p:nvSpPr>
          <p:cNvPr id="49" name="Google Shape;49;p12"/>
          <p:cNvSpPr txBox="1"/>
          <p:nvPr>
            <p:ph type="title"/>
          </p:nvPr>
        </p:nvSpPr>
        <p:spPr>
          <a:xfrm>
            <a:off x="311699" y="1106125"/>
            <a:ext cx="8520602" cy="1963500"/>
          </a:xfrm>
          <a:prstGeom prst="rect">
            <a:avLst/>
          </a:prstGeom>
          <a:noFill/>
          <a:ln>
            <a:noFill/>
          </a:ln>
        </p:spPr>
        <p:txBody>
          <a:bodyPr anchorCtr="0" anchor="b" bIns="91400" lIns="91400" spcFirstLastPara="1" rIns="91400" wrap="square" tIns="91400">
            <a:no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50" name="Google Shape;50;p12"/>
          <p:cNvSpPr txBox="1"/>
          <p:nvPr>
            <p:ph idx="1" type="body"/>
          </p:nvPr>
        </p:nvSpPr>
        <p:spPr>
          <a:xfrm>
            <a:off x="311699" y="3152225"/>
            <a:ext cx="8520602" cy="1300800"/>
          </a:xfrm>
          <a:prstGeom prst="rect">
            <a:avLst/>
          </a:prstGeom>
          <a:noFill/>
          <a:ln>
            <a:noFill/>
          </a:ln>
        </p:spPr>
        <p:txBody>
          <a:bodyPr anchorCtr="0" anchor="t" bIns="91400" lIns="91400" spcFirstLastPara="1" rIns="91400" wrap="square" tIns="91400">
            <a:noAutofit/>
          </a:bodyPr>
          <a:lstStyle>
            <a:lvl1pPr indent="-342900" lvl="0" marL="457200" algn="ctr">
              <a:lnSpc>
                <a:spcPct val="115000"/>
              </a:lnSpc>
              <a:spcBef>
                <a:spcPts val="0"/>
              </a:spcBef>
              <a:spcAft>
                <a:spcPts val="0"/>
              </a:spcAft>
              <a:buSzPts val="1800"/>
              <a:buChar char="●"/>
              <a:defRPr/>
            </a:lvl1pPr>
            <a:lvl2pPr indent="-342900" lvl="1" marL="914400" algn="ctr">
              <a:lnSpc>
                <a:spcPct val="115000"/>
              </a:lnSpc>
              <a:spcBef>
                <a:spcPts val="0"/>
              </a:spcBef>
              <a:spcAft>
                <a:spcPts val="0"/>
              </a:spcAft>
              <a:buSzPts val="1800"/>
              <a:buChar char="○"/>
              <a:defRPr/>
            </a:lvl2pPr>
            <a:lvl3pPr indent="-342900" lvl="2" marL="1371600" algn="ctr">
              <a:lnSpc>
                <a:spcPct val="115000"/>
              </a:lnSpc>
              <a:spcBef>
                <a:spcPts val="0"/>
              </a:spcBef>
              <a:spcAft>
                <a:spcPts val="0"/>
              </a:spcAft>
              <a:buSzPts val="1800"/>
              <a:buChar char="■"/>
              <a:defRPr/>
            </a:lvl3pPr>
            <a:lvl4pPr indent="-342900" lvl="3" marL="1828800" algn="ctr">
              <a:lnSpc>
                <a:spcPct val="115000"/>
              </a:lnSpc>
              <a:spcBef>
                <a:spcPts val="0"/>
              </a:spcBef>
              <a:spcAft>
                <a:spcPts val="0"/>
              </a:spcAft>
              <a:buSzPts val="1800"/>
              <a:buChar char="●"/>
              <a:defRPr/>
            </a:lvl4pPr>
            <a:lvl5pPr indent="-342900" lvl="4" marL="2286000" algn="ctr">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1" name="Google Shape;51;p12"/>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3"/>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BODY">
  <p:cSld name="TITLE_AND_BODY 2">
    <p:spTree>
      <p:nvGrpSpPr>
        <p:cNvPr id="14" name="Shape 14"/>
        <p:cNvGrpSpPr/>
        <p:nvPr/>
      </p:nvGrpSpPr>
      <p:grpSpPr>
        <a:xfrm>
          <a:off x="0" y="0"/>
          <a:ext cx="0" cy="0"/>
          <a:chOff x="0" y="0"/>
          <a:chExt cx="0" cy="0"/>
        </a:xfrm>
      </p:grpSpPr>
      <p:sp>
        <p:nvSpPr>
          <p:cNvPr id="15" name="Google Shape;15;p3"/>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6" name="Google Shape;16;p3"/>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7" name="Google Shape;17;p3"/>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OLAYOUT_3">
  <p:cSld name="AUTOLAYOUT_3">
    <p:spTree>
      <p:nvGrpSpPr>
        <p:cNvPr id="18" name="Shape 18"/>
        <p:cNvGrpSpPr/>
        <p:nvPr/>
      </p:nvGrpSpPr>
      <p:grpSpPr>
        <a:xfrm>
          <a:off x="0" y="0"/>
          <a:ext cx="0" cy="0"/>
          <a:chOff x="0" y="0"/>
          <a:chExt cx="0" cy="0"/>
        </a:xfrm>
      </p:grpSpPr>
      <p:sp>
        <p:nvSpPr>
          <p:cNvPr id="19" name="Google Shape;19;p4"/>
          <p:cNvSpPr/>
          <p:nvPr/>
        </p:nvSpPr>
        <p:spPr>
          <a:xfrm>
            <a:off x="0" y="0"/>
            <a:ext cx="9144000" cy="51435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
          <p:cNvSpPr txBox="1"/>
          <p:nvPr>
            <p:ph type="title"/>
          </p:nvPr>
        </p:nvSpPr>
        <p:spPr>
          <a:xfrm>
            <a:off x="351600" y="2736850"/>
            <a:ext cx="3997501" cy="1389600"/>
          </a:xfrm>
          <a:prstGeom prst="rect">
            <a:avLst/>
          </a:prstGeom>
          <a:noFill/>
          <a:ln>
            <a:noFill/>
          </a:ln>
        </p:spPr>
        <p:txBody>
          <a:bodyPr anchorCtr="0" anchor="ctr" bIns="91400" lIns="91400" spcFirstLastPara="1" rIns="91400" wrap="square" tIns="91400">
            <a:noAutofit/>
          </a:bodyPr>
          <a:lstStyle>
            <a:lvl1pPr lvl="0" algn="l">
              <a:lnSpc>
                <a:spcPct val="100000"/>
              </a:lnSpc>
              <a:spcBef>
                <a:spcPts val="0"/>
              </a:spcBef>
              <a:spcAft>
                <a:spcPts val="0"/>
              </a:spcAft>
              <a:buClr>
                <a:schemeClr val="accent2"/>
              </a:buClr>
              <a:buSzPts val="2800"/>
              <a:buFont typeface="Arial"/>
              <a:buNone/>
              <a:defRPr b="1">
                <a:solidFill>
                  <a:schemeClr val="accent2"/>
                </a:solidFill>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1" name="Google Shape;21;p4"/>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22" name="Shape 22"/>
        <p:cNvGrpSpPr/>
        <p:nvPr/>
      </p:nvGrpSpPr>
      <p:grpSpPr>
        <a:xfrm>
          <a:off x="0" y="0"/>
          <a:ext cx="0" cy="0"/>
          <a:chOff x="0" y="0"/>
          <a:chExt cx="0" cy="0"/>
        </a:xfrm>
      </p:grpSpPr>
      <p:sp>
        <p:nvSpPr>
          <p:cNvPr id="23" name="Google Shape;23;p5"/>
          <p:cNvSpPr txBox="1"/>
          <p:nvPr>
            <p:ph type="title"/>
          </p:nvPr>
        </p:nvSpPr>
        <p:spPr>
          <a:xfrm>
            <a:off x="311708" y="744574"/>
            <a:ext cx="8520601" cy="2052601"/>
          </a:xfrm>
          <a:prstGeom prst="rect">
            <a:avLst/>
          </a:prstGeom>
          <a:noFill/>
          <a:ln>
            <a:noFill/>
          </a:ln>
        </p:spPr>
        <p:txBody>
          <a:bodyPr anchorCtr="0" anchor="b" bIns="91400" lIns="91400" spcFirstLastPara="1" rIns="91400" wrap="square" tIns="91400">
            <a:no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311699" y="2834125"/>
            <a:ext cx="8520602" cy="792601"/>
          </a:xfrm>
          <a:prstGeom prst="rect">
            <a:avLst/>
          </a:prstGeom>
          <a:noFill/>
          <a:ln>
            <a:noFill/>
          </a:ln>
        </p:spPr>
        <p:txBody>
          <a:bodyPr anchorCtr="0" anchor="t" bIns="91400" lIns="91400" spcFirstLastPara="1" rIns="91400" wrap="square" tIns="91400">
            <a:noAutofit/>
          </a:bodyPr>
          <a:lstStyle>
            <a:lvl1pPr indent="-228600" lvl="0" marL="457200" algn="ctr">
              <a:lnSpc>
                <a:spcPct val="100000"/>
              </a:lnSpc>
              <a:spcBef>
                <a:spcPts val="0"/>
              </a:spcBef>
              <a:spcAft>
                <a:spcPts val="0"/>
              </a:spcAft>
              <a:buClr>
                <a:srgbClr val="585858"/>
              </a:buClr>
              <a:buSzPts val="2800"/>
              <a:buFont typeface="Arial"/>
              <a:buNone/>
              <a:defRPr sz="2800"/>
            </a:lvl1pPr>
            <a:lvl2pPr indent="-228600" lvl="1" marL="914400" algn="ctr">
              <a:lnSpc>
                <a:spcPct val="100000"/>
              </a:lnSpc>
              <a:spcBef>
                <a:spcPts val="0"/>
              </a:spcBef>
              <a:spcAft>
                <a:spcPts val="0"/>
              </a:spcAft>
              <a:buClr>
                <a:srgbClr val="585858"/>
              </a:buClr>
              <a:buSzPts val="2800"/>
              <a:buFont typeface="Arial"/>
              <a:buNone/>
              <a:defRPr sz="2800"/>
            </a:lvl2pPr>
            <a:lvl3pPr indent="-228600" lvl="2" marL="1371600" algn="ctr">
              <a:lnSpc>
                <a:spcPct val="100000"/>
              </a:lnSpc>
              <a:spcBef>
                <a:spcPts val="0"/>
              </a:spcBef>
              <a:spcAft>
                <a:spcPts val="0"/>
              </a:spcAft>
              <a:buClr>
                <a:srgbClr val="585858"/>
              </a:buClr>
              <a:buSzPts val="2800"/>
              <a:buFont typeface="Arial"/>
              <a:buNone/>
              <a:defRPr sz="2800"/>
            </a:lvl3pPr>
            <a:lvl4pPr indent="-228600" lvl="3" marL="1828800" algn="ctr">
              <a:lnSpc>
                <a:spcPct val="100000"/>
              </a:lnSpc>
              <a:spcBef>
                <a:spcPts val="0"/>
              </a:spcBef>
              <a:spcAft>
                <a:spcPts val="0"/>
              </a:spcAft>
              <a:buClr>
                <a:srgbClr val="585858"/>
              </a:buClr>
              <a:buSzPts val="2800"/>
              <a:buFont typeface="Arial"/>
              <a:buNone/>
              <a:defRPr sz="2800"/>
            </a:lvl4pPr>
            <a:lvl5pPr indent="-228600" lvl="4" marL="2286000" algn="ctr">
              <a:lnSpc>
                <a:spcPct val="100000"/>
              </a:lnSpc>
              <a:spcBef>
                <a:spcPts val="0"/>
              </a:spcBef>
              <a:spcAft>
                <a:spcPts val="0"/>
              </a:spcAft>
              <a:buClr>
                <a:srgbClr val="585858"/>
              </a:buClr>
              <a:buSzPts val="2800"/>
              <a:buFont typeface="Arial"/>
              <a:buNone/>
              <a:defRPr sz="28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25" name="Google Shape;25;p5"/>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_HEADER" type="secHead">
  <p:cSld name="SECTION_HEADER">
    <p:spTree>
      <p:nvGrpSpPr>
        <p:cNvPr id="26" name="Shape 26"/>
        <p:cNvGrpSpPr/>
        <p:nvPr/>
      </p:nvGrpSpPr>
      <p:grpSpPr>
        <a:xfrm>
          <a:off x="0" y="0"/>
          <a:ext cx="0" cy="0"/>
          <a:chOff x="0" y="0"/>
          <a:chExt cx="0" cy="0"/>
        </a:xfrm>
      </p:grpSpPr>
      <p:sp>
        <p:nvSpPr>
          <p:cNvPr id="27" name="Google Shape;27;p6"/>
          <p:cNvSpPr txBox="1"/>
          <p:nvPr>
            <p:ph type="title"/>
          </p:nvPr>
        </p:nvSpPr>
        <p:spPr>
          <a:xfrm>
            <a:off x="311699" y="2150849"/>
            <a:ext cx="8520602" cy="841801"/>
          </a:xfrm>
          <a:prstGeom prst="rect">
            <a:avLst/>
          </a:prstGeom>
          <a:noFill/>
          <a:ln>
            <a:noFill/>
          </a:ln>
        </p:spPr>
        <p:txBody>
          <a:bodyPr anchorCtr="0" anchor="ctr" bIns="91400" lIns="91400" spcFirstLastPara="1" rIns="91400" wrap="square" tIns="91400">
            <a:noAutofit/>
          </a:bodyPr>
          <a:lstStyle>
            <a:lvl1pPr lvl="0" algn="ctr">
              <a:lnSpc>
                <a:spcPct val="100000"/>
              </a:lnSpc>
              <a:spcBef>
                <a:spcPts val="0"/>
              </a:spcBef>
              <a:spcAft>
                <a:spcPts val="0"/>
              </a:spcAft>
              <a:buClr>
                <a:srgbClr val="000000"/>
              </a:buClr>
              <a:buSzPts val="3600"/>
              <a:buFont typeface="Arial"/>
              <a:buNone/>
              <a:defRPr sz="3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ONLY" type="titleOnly">
  <p:cSld name="TITLE_ONLY">
    <p:spTree>
      <p:nvGrpSpPr>
        <p:cNvPr id="29" name="Shape 29"/>
        <p:cNvGrpSpPr/>
        <p:nvPr/>
      </p:nvGrpSpPr>
      <p:grpSpPr>
        <a:xfrm>
          <a:off x="0" y="0"/>
          <a:ext cx="0" cy="0"/>
          <a:chOff x="0" y="0"/>
          <a:chExt cx="0" cy="0"/>
        </a:xfrm>
      </p:grpSpPr>
      <p:sp>
        <p:nvSpPr>
          <p:cNvPr id="30" name="Google Shape;30;p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1" name="Google Shape;31;p7"/>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_COLUMN_TEXT">
  <p:cSld name="ONE_COLUMN_TEXT">
    <p:spTree>
      <p:nvGrpSpPr>
        <p:cNvPr id="32" name="Shape 32"/>
        <p:cNvGrpSpPr/>
        <p:nvPr/>
      </p:nvGrpSpPr>
      <p:grpSpPr>
        <a:xfrm>
          <a:off x="0" y="0"/>
          <a:ext cx="0" cy="0"/>
          <a:chOff x="0" y="0"/>
          <a:chExt cx="0" cy="0"/>
        </a:xfrm>
      </p:grpSpPr>
      <p:sp>
        <p:nvSpPr>
          <p:cNvPr id="33" name="Google Shape;33;p8"/>
          <p:cNvSpPr txBox="1"/>
          <p:nvPr>
            <p:ph type="title"/>
          </p:nvPr>
        </p:nvSpPr>
        <p:spPr>
          <a:xfrm>
            <a:off x="311699" y="555600"/>
            <a:ext cx="2808001" cy="755700"/>
          </a:xfrm>
          <a:prstGeom prst="rect">
            <a:avLst/>
          </a:prstGeom>
          <a:noFill/>
          <a:ln>
            <a:noFill/>
          </a:ln>
        </p:spPr>
        <p:txBody>
          <a:bodyPr anchorCtr="0" anchor="b" bIns="91400" lIns="91400" spcFirstLastPara="1" rIns="91400" wrap="square" tIns="91400">
            <a:no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4" name="Google Shape;34;p8"/>
          <p:cNvSpPr txBox="1"/>
          <p:nvPr>
            <p:ph idx="1" type="body"/>
          </p:nvPr>
        </p:nvSpPr>
        <p:spPr>
          <a:xfrm>
            <a:off x="311699" y="1389599"/>
            <a:ext cx="2808001" cy="3179401"/>
          </a:xfrm>
          <a:prstGeom prst="rect">
            <a:avLst/>
          </a:prstGeom>
          <a:noFill/>
          <a:ln>
            <a:noFill/>
          </a:ln>
        </p:spPr>
        <p:txBody>
          <a:bodyPr anchorCtr="0" anchor="t" bIns="91400" lIns="91400" spcFirstLastPara="1" rIns="91400" wrap="square" tIns="9140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5" name="Google Shape;35;p8"/>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_POINT">
  <p:cSld name="MAIN_POINT">
    <p:spTree>
      <p:nvGrpSpPr>
        <p:cNvPr id="36" name="Shape 36"/>
        <p:cNvGrpSpPr/>
        <p:nvPr/>
      </p:nvGrpSpPr>
      <p:grpSpPr>
        <a:xfrm>
          <a:off x="0" y="0"/>
          <a:ext cx="0" cy="0"/>
          <a:chOff x="0" y="0"/>
          <a:chExt cx="0" cy="0"/>
        </a:xfrm>
      </p:grpSpPr>
      <p:sp>
        <p:nvSpPr>
          <p:cNvPr id="37" name="Google Shape;37;p9"/>
          <p:cNvSpPr txBox="1"/>
          <p:nvPr>
            <p:ph type="title"/>
          </p:nvPr>
        </p:nvSpPr>
        <p:spPr>
          <a:xfrm>
            <a:off x="490250" y="450149"/>
            <a:ext cx="6367801" cy="4090801"/>
          </a:xfrm>
          <a:prstGeom prst="rect">
            <a:avLst/>
          </a:prstGeom>
          <a:noFill/>
          <a:ln>
            <a:noFill/>
          </a:ln>
        </p:spPr>
        <p:txBody>
          <a:bodyPr anchorCtr="0" anchor="ctr" bIns="91400" lIns="91400" spcFirstLastPara="1" rIns="91400" wrap="square" tIns="91400">
            <a:no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8" name="Google Shape;38;p9"/>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_TITLE_AND_DESCRIPTION">
  <p:cSld name="SECTION_TITLE_AND_DESCRIPTION">
    <p:spTree>
      <p:nvGrpSpPr>
        <p:cNvPr id="39" name="Shape 39"/>
        <p:cNvGrpSpPr/>
        <p:nvPr/>
      </p:nvGrpSpPr>
      <p:grpSpPr>
        <a:xfrm>
          <a:off x="0" y="0"/>
          <a:ext cx="0" cy="0"/>
          <a:chOff x="0" y="0"/>
          <a:chExt cx="0" cy="0"/>
        </a:xfrm>
      </p:grpSpPr>
      <p:sp>
        <p:nvSpPr>
          <p:cNvPr id="40" name="Google Shape;40;p10"/>
          <p:cNvSpPr/>
          <p:nvPr/>
        </p:nvSpPr>
        <p:spPr>
          <a:xfrm>
            <a:off x="4572000" y="-125"/>
            <a:ext cx="4572000" cy="5143501"/>
          </a:xfrm>
          <a:prstGeom prst="rect">
            <a:avLst/>
          </a:pr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10"/>
          <p:cNvSpPr txBox="1"/>
          <p:nvPr>
            <p:ph type="title"/>
          </p:nvPr>
        </p:nvSpPr>
        <p:spPr>
          <a:xfrm>
            <a:off x="265500" y="1233175"/>
            <a:ext cx="4045200" cy="1482301"/>
          </a:xfrm>
          <a:prstGeom prst="rect">
            <a:avLst/>
          </a:prstGeom>
          <a:noFill/>
          <a:ln>
            <a:noFill/>
          </a:ln>
        </p:spPr>
        <p:txBody>
          <a:bodyPr anchorCtr="0" anchor="b" bIns="91400" lIns="91400" spcFirstLastPara="1" rIns="91400" wrap="square" tIns="91400">
            <a:no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42" name="Google Shape;42;p10"/>
          <p:cNvSpPr txBox="1"/>
          <p:nvPr>
            <p:ph idx="1" type="body"/>
          </p:nvPr>
        </p:nvSpPr>
        <p:spPr>
          <a:xfrm>
            <a:off x="265500" y="2803075"/>
            <a:ext cx="4045200" cy="1235101"/>
          </a:xfrm>
          <a:prstGeom prst="rect">
            <a:avLst/>
          </a:prstGeom>
          <a:noFill/>
          <a:ln>
            <a:noFill/>
          </a:ln>
        </p:spPr>
        <p:txBody>
          <a:bodyPr anchorCtr="0" anchor="t" bIns="91400" lIns="91400" spcFirstLastPara="1" rIns="91400" wrap="square" tIns="91400">
            <a:noAutofit/>
          </a:bodyPr>
          <a:lstStyle>
            <a:lvl1pPr indent="-228600" lvl="0" marL="457200" algn="ctr">
              <a:lnSpc>
                <a:spcPct val="100000"/>
              </a:lnSpc>
              <a:spcBef>
                <a:spcPts val="0"/>
              </a:spcBef>
              <a:spcAft>
                <a:spcPts val="0"/>
              </a:spcAft>
              <a:buClr>
                <a:srgbClr val="585858"/>
              </a:buClr>
              <a:buSzPts val="2100"/>
              <a:buFont typeface="Arial"/>
              <a:buNone/>
              <a:defRPr sz="2100"/>
            </a:lvl1pPr>
            <a:lvl2pPr indent="-228600" lvl="1" marL="914400" algn="ctr">
              <a:lnSpc>
                <a:spcPct val="100000"/>
              </a:lnSpc>
              <a:spcBef>
                <a:spcPts val="0"/>
              </a:spcBef>
              <a:spcAft>
                <a:spcPts val="0"/>
              </a:spcAft>
              <a:buClr>
                <a:srgbClr val="585858"/>
              </a:buClr>
              <a:buSzPts val="2100"/>
              <a:buFont typeface="Arial"/>
              <a:buNone/>
              <a:defRPr sz="2100"/>
            </a:lvl2pPr>
            <a:lvl3pPr indent="-228600" lvl="2" marL="1371600" algn="ctr">
              <a:lnSpc>
                <a:spcPct val="100000"/>
              </a:lnSpc>
              <a:spcBef>
                <a:spcPts val="0"/>
              </a:spcBef>
              <a:spcAft>
                <a:spcPts val="0"/>
              </a:spcAft>
              <a:buClr>
                <a:srgbClr val="585858"/>
              </a:buClr>
              <a:buSzPts val="2100"/>
              <a:buFont typeface="Arial"/>
              <a:buNone/>
              <a:defRPr sz="2100"/>
            </a:lvl3pPr>
            <a:lvl4pPr indent="-228600" lvl="3" marL="1828800" algn="ctr">
              <a:lnSpc>
                <a:spcPct val="100000"/>
              </a:lnSpc>
              <a:spcBef>
                <a:spcPts val="0"/>
              </a:spcBef>
              <a:spcAft>
                <a:spcPts val="0"/>
              </a:spcAft>
              <a:buClr>
                <a:srgbClr val="585858"/>
              </a:buClr>
              <a:buSzPts val="2100"/>
              <a:buFont typeface="Arial"/>
              <a:buNone/>
              <a:defRPr sz="2100"/>
            </a:lvl4pPr>
            <a:lvl5pPr indent="-228600" lvl="4" marL="2286000" algn="ctr">
              <a:lnSpc>
                <a:spcPct val="100000"/>
              </a:lnSpc>
              <a:spcBef>
                <a:spcPts val="0"/>
              </a:spcBef>
              <a:spcAft>
                <a:spcPts val="0"/>
              </a:spcAft>
              <a:buClr>
                <a:srgbClr val="585858"/>
              </a:buClr>
              <a:buSzPts val="2100"/>
              <a:buFont typeface="Arial"/>
              <a:buNone/>
              <a:defRPr sz="21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3" name="Google Shape;43;p10"/>
          <p:cNvSpPr txBox="1"/>
          <p:nvPr>
            <p:ph idx="2" type="body"/>
          </p:nvPr>
        </p:nvSpPr>
        <p:spPr>
          <a:xfrm>
            <a:off x="4939500" y="724074"/>
            <a:ext cx="3837000" cy="3695102"/>
          </a:xfrm>
          <a:prstGeom prst="rect">
            <a:avLst/>
          </a:prstGeom>
          <a:noFill/>
          <a:ln>
            <a:noFill/>
          </a:ln>
        </p:spPr>
        <p:txBody>
          <a:bodyPr anchorCtr="0" anchor="ctr" bIns="91400" lIns="91400" spcFirstLastPara="1" rIns="91400" wrap="square" tIns="914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4" name="Google Shape;44;p10"/>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Autofit/>
          </a:bodyPr>
          <a:lstStyle>
            <a:lvl1pPr indent="-342900" lvl="0" marL="4572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1pPr>
            <a:lvl2pPr indent="-342900" lvl="1" marL="9144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2pPr>
            <a:lvl3pPr indent="-342900" lvl="2" marL="13716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3pPr>
            <a:lvl4pPr indent="-342900" lvl="3" marL="18288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4pPr>
            <a:lvl5pPr indent="-342900" lvl="4" marL="22860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5pPr>
            <a:lvl6pPr indent="-342900" lvl="5" marL="27432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6pPr>
            <a:lvl7pPr indent="-342900" lvl="6" marL="32004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7pPr>
            <a:lvl8pPr indent="-342900" lvl="7" marL="36576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8pPr>
            <a:lvl9pPr indent="-342900" lvl="8" marL="4114800" marR="0" rtl="0" algn="l">
              <a:lnSpc>
                <a:spcPct val="115000"/>
              </a:lnSpc>
              <a:spcBef>
                <a:spcPts val="0"/>
              </a:spcBef>
              <a:spcAft>
                <a:spcPts val="0"/>
              </a:spcAft>
              <a:buClr>
                <a:srgbClr val="585858"/>
              </a:buClr>
              <a:buSzPts val="1800"/>
              <a:buFont typeface="Arial"/>
              <a:buChar char="■"/>
              <a:defRPr b="0" i="0" sz="1800" u="none" cap="none" strike="noStrike">
                <a:solidFill>
                  <a:srgbClr val="585858"/>
                </a:solidFill>
                <a:latin typeface="Arial"/>
                <a:ea typeface="Arial"/>
                <a:cs typeface="Arial"/>
                <a:sym typeface="Arial"/>
              </a:defRPr>
            </a:lvl9pPr>
          </a:lstStyle>
          <a:p/>
        </p:txBody>
      </p:sp>
      <p:sp>
        <p:nvSpPr>
          <p:cNvPr id="8" name="Google Shape;8;p1"/>
          <p:cNvSpPr txBox="1"/>
          <p:nvPr>
            <p:ph idx="12" type="sldNum"/>
          </p:nvPr>
        </p:nvSpPr>
        <p:spPr>
          <a:xfrm>
            <a:off x="8684345" y="4700819"/>
            <a:ext cx="336814" cy="318396"/>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SzPts val="1000"/>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youtube.com/watch?v=mUosdCQsMkM" TargetMode="Externa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www.youtube.com/watch?v=bvyHcc7Iy5E" TargetMode="Externa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youtube.com/watch?v=N6NI7FDH04M" TargetMode="External"/><Relationship Id="rId4" Type="http://schemas.openxmlformats.org/officeDocument/2006/relationships/image" Target="../media/image11.jpg"/><Relationship Id="rId5" Type="http://schemas.openxmlformats.org/officeDocument/2006/relationships/hyperlink" Target="http://www.youtube.com/watch?v=naTV18CcyaA" TargetMode="External"/><Relationship Id="rId6"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empireonline.com/movies/features/film-studies-101-camera-shots-styles/" TargetMode="External"/><Relationship Id="rId4" Type="http://schemas.openxmlformats.org/officeDocument/2006/relationships/hyperlink" Target="https://docs.google.com/presentation/d/1VOyvEO1Tg47flFc0U03K7Xcx7lbmuMHGyUCK5OEFLh0/edit?usp=sharing" TargetMode="External"/><Relationship Id="rId5"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www.youtube.com/watch?time_continue=87&amp;v=Bba7raSvvRo" TargetMode="Externa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hyperlink" Target="https://www.youtube.com/watch?v=a8g3dC1bHN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9.jp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9.jp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youtube.com/watch?v=DruAVXatMCI"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www.youtube.com/watch?v=DSJ7pN4ElJg" TargetMode="Externa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www.youtube.com/watch?v=dsmpjFN5xS0" TargetMode="Externa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www.youtube.com/watch?v=XTvyEa9c8Is" TargetMode="Externa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pic>
        <p:nvPicPr>
          <p:cNvPr id="58" name="Google Shape;58;p14"/>
          <p:cNvPicPr preferRelativeResize="0"/>
          <p:nvPr/>
        </p:nvPicPr>
        <p:blipFill rotWithShape="1">
          <a:blip r:embed="rId3">
            <a:alphaModFix/>
          </a:blip>
          <a:srcRect b="0" l="0" r="85434" t="0"/>
          <a:stretch/>
        </p:blipFill>
        <p:spPr>
          <a:xfrm>
            <a:off x="-1" y="0"/>
            <a:ext cx="998926" cy="5143500"/>
          </a:xfrm>
          <a:prstGeom prst="rect">
            <a:avLst/>
          </a:prstGeom>
          <a:noFill/>
          <a:ln>
            <a:noFill/>
          </a:ln>
        </p:spPr>
      </p:pic>
      <p:pic>
        <p:nvPicPr>
          <p:cNvPr id="59" name="Google Shape;59;p14"/>
          <p:cNvPicPr preferRelativeResize="0"/>
          <p:nvPr/>
        </p:nvPicPr>
        <p:blipFill rotWithShape="1">
          <a:blip r:embed="rId3">
            <a:alphaModFix/>
          </a:blip>
          <a:srcRect b="0" l="80989" r="0" t="0"/>
          <a:stretch/>
        </p:blipFill>
        <p:spPr>
          <a:xfrm>
            <a:off x="7840274" y="0"/>
            <a:ext cx="1303726" cy="5143500"/>
          </a:xfrm>
          <a:prstGeom prst="rect">
            <a:avLst/>
          </a:prstGeom>
          <a:noFill/>
          <a:ln>
            <a:noFill/>
          </a:ln>
        </p:spPr>
      </p:pic>
      <p:pic>
        <p:nvPicPr>
          <p:cNvPr descr="FATI_LOGO_2018-01.png" id="60" name="Google Shape;60;p14"/>
          <p:cNvPicPr preferRelativeResize="0"/>
          <p:nvPr/>
        </p:nvPicPr>
        <p:blipFill rotWithShape="1">
          <a:blip r:embed="rId4">
            <a:alphaModFix/>
          </a:blip>
          <a:srcRect b="0" l="0" r="0" t="0"/>
          <a:stretch/>
        </p:blipFill>
        <p:spPr>
          <a:xfrm>
            <a:off x="1695795" y="4194638"/>
            <a:ext cx="2382089" cy="846592"/>
          </a:xfrm>
          <a:prstGeom prst="rect">
            <a:avLst/>
          </a:prstGeom>
          <a:noFill/>
          <a:ln>
            <a:noFill/>
          </a:ln>
        </p:spPr>
      </p:pic>
      <p:pic>
        <p:nvPicPr>
          <p:cNvPr descr="cofinanciadoEN.png" id="61" name="Google Shape;61;p14"/>
          <p:cNvPicPr preferRelativeResize="0"/>
          <p:nvPr/>
        </p:nvPicPr>
        <p:blipFill rotWithShape="1">
          <a:blip r:embed="rId5">
            <a:alphaModFix/>
          </a:blip>
          <a:srcRect b="0" l="0" r="0" t="0"/>
          <a:stretch/>
        </p:blipFill>
        <p:spPr>
          <a:xfrm>
            <a:off x="5555894" y="4537976"/>
            <a:ext cx="1892311" cy="4125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3"/>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0"/>
              </a:spcBef>
              <a:spcAft>
                <a:spcPts val="0"/>
              </a:spcAft>
              <a:buSzPts val="1600"/>
              <a:buNone/>
            </a:pPr>
            <a:r>
              <a:rPr lang="en-US" sz="1600">
                <a:solidFill>
                  <a:srgbClr val="272A2E"/>
                </a:solidFill>
                <a:latin typeface="Source Code Pro"/>
                <a:ea typeface="Source Code Pro"/>
                <a:cs typeface="Source Code Pro"/>
                <a:sym typeface="Source Code Pro"/>
              </a:rPr>
              <a:t>La vidéo et en particulier les vidéos 360 immersives sont considérées comme des «machines à empathie». En effet, on pense que la vidéo est l’un des moyens les plus efficaces pour générer de l’empathie, dans la mesure où elle permet dans une certaine mesure de placer les téléspectateurs dans la peau d’une autre personne. La vidéo peut être le moyen idéal pour créer des expériences qui se sentent réelles.</a:t>
            </a:r>
            <a:endParaRPr/>
          </a:p>
        </p:txBody>
      </p:sp>
      <p:sp>
        <p:nvSpPr>
          <p:cNvPr id="125" name="Google Shape;125;p23"/>
          <p:cNvSpPr txBox="1"/>
          <p:nvPr>
            <p:ph type="title"/>
          </p:nvPr>
        </p:nvSpPr>
        <p:spPr>
          <a:xfrm>
            <a:off x="464099" y="5974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200"/>
              <a:buFont typeface="Permanent Marker"/>
              <a:buNone/>
            </a:pPr>
            <a:r>
              <a:rPr lang="en-US" sz="2200">
                <a:latin typeface="Permanent Marker"/>
                <a:ea typeface="Permanent Marker"/>
                <a:cs typeface="Permanent Marker"/>
                <a:sym typeface="Permanent Marker"/>
              </a:rPr>
              <a:t>3 / VIDEO POUR L’INCLUSION </a:t>
            </a:r>
            <a:r>
              <a:rPr lang="en-US" sz="2200">
                <a:solidFill>
                  <a:schemeClr val="dk1"/>
                </a:solidFill>
                <a:latin typeface="Permanent Marker"/>
                <a:ea typeface="Permanent Marker"/>
                <a:cs typeface="Permanent Marker"/>
                <a:sym typeface="Permanent Marker"/>
              </a:rPr>
              <a:t>SOCIALE</a:t>
            </a:r>
            <a:endParaRPr/>
          </a:p>
        </p:txBody>
      </p:sp>
      <p:sp>
        <p:nvSpPr>
          <p:cNvPr id="126" name="Google Shape;126;p23"/>
          <p:cNvSpPr/>
          <p:nvPr/>
        </p:nvSpPr>
        <p:spPr>
          <a:xfrm>
            <a:off x="4642425" y="1152475"/>
            <a:ext cx="3999901" cy="2644110"/>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272A2E"/>
              </a:buClr>
              <a:buSzPts val="1600"/>
              <a:buFont typeface="Source Code Pro"/>
              <a:buNone/>
            </a:pPr>
            <a:r>
              <a:rPr lang="en-US" sz="1600">
                <a:solidFill>
                  <a:srgbClr val="272A2E"/>
                </a:solidFill>
                <a:latin typeface="Source Code Pro"/>
                <a:ea typeface="Source Code Pro"/>
                <a:cs typeface="Source Code Pro"/>
                <a:sym typeface="Source Code Pro"/>
              </a:rPr>
              <a:t>Nuages sur Sidra est un film à 360 degrés sur la crise des réfugiés syriens. Dans le film, Sidra, une jeune fille de 12 ans vous emmènera au camp de réfugiés de Za’atari où elle et sa famille ont vécu après avoir fui la Syrie. Vous suivez la jolie fille de la tente de sa famille à l’école et sur un terrain de football dans le camp. Elle vous guide dans sa vie quotidienne.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4"/>
          <p:cNvSpPr txBox="1"/>
          <p:nvPr>
            <p:ph idx="1" type="body"/>
          </p:nvPr>
        </p:nvSpPr>
        <p:spPr>
          <a:xfrm>
            <a:off x="299949" y="863550"/>
            <a:ext cx="3999900" cy="34164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1600"/>
              </a:spcBef>
              <a:spcAft>
                <a:spcPts val="0"/>
              </a:spcAft>
              <a:buSzPts val="1600"/>
              <a:buNone/>
            </a:pPr>
            <a:r>
              <a:rPr lang="en-US" sz="1600">
                <a:solidFill>
                  <a:srgbClr val="272A2E"/>
                </a:solidFill>
                <a:latin typeface="Source Code Pro"/>
                <a:ea typeface="Source Code Pro"/>
                <a:cs typeface="Source Code Pro"/>
                <a:sym typeface="Source Code Pro"/>
              </a:rPr>
              <a:t>Le film a été projeté pour la première fois au forum économique mondial BBS à Davos, en Suisse, et a eu un impact énorme en fin de compte, en aidant à lever 3,8 milliards de dollars.</a:t>
            </a:r>
            <a:endParaRPr sz="1600">
              <a:solidFill>
                <a:srgbClr val="272A2E"/>
              </a:solidFill>
              <a:latin typeface="Source Code Pro"/>
              <a:ea typeface="Source Code Pro"/>
              <a:cs typeface="Source Code Pro"/>
              <a:sym typeface="Source Code Pro"/>
            </a:endParaRPr>
          </a:p>
          <a:p>
            <a:pPr indent="0" lvl="0" marL="0" rtl="0" algn="l">
              <a:lnSpc>
                <a:spcPct val="115000"/>
              </a:lnSpc>
              <a:spcBef>
                <a:spcPts val="1600"/>
              </a:spcBef>
              <a:spcAft>
                <a:spcPts val="0"/>
              </a:spcAft>
              <a:buSzPts val="1600"/>
              <a:buNone/>
            </a:pPr>
            <a:r>
              <a:rPr lang="en-US" sz="1600">
                <a:solidFill>
                  <a:srgbClr val="272A2E"/>
                </a:solidFill>
                <a:latin typeface="Source Code Pro"/>
                <a:ea typeface="Source Code Pro"/>
                <a:cs typeface="Source Code Pro"/>
                <a:sym typeface="Source Code Pro"/>
              </a:rPr>
              <a:t>Le film est un exemple de la façon dont la vidéo peut générer de l'empathie, ce qui pourrait contribuer à l'inclusion sociale.</a:t>
            </a:r>
            <a:endParaRPr sz="1600">
              <a:solidFill>
                <a:srgbClr val="272A2E"/>
              </a:solidFill>
              <a:latin typeface="Source Code Pro"/>
              <a:ea typeface="Source Code Pro"/>
              <a:cs typeface="Source Code Pro"/>
              <a:sym typeface="Source Code Pro"/>
            </a:endParaRPr>
          </a:p>
        </p:txBody>
      </p:sp>
      <p:sp>
        <p:nvSpPr>
          <p:cNvPr id="132" name="Google Shape;132;p24"/>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0"/>
              </a:spcBef>
              <a:spcAft>
                <a:spcPts val="0"/>
              </a:spcAft>
              <a:buSzPts val="1400"/>
              <a:buNone/>
            </a:pPr>
            <a:r>
              <a:t/>
            </a:r>
            <a:endParaRPr sz="1400"/>
          </a:p>
        </p:txBody>
      </p:sp>
      <p:sp>
        <p:nvSpPr>
          <p:cNvPr id="133" name="Google Shape;133;p24"/>
          <p:cNvSpPr txBox="1"/>
          <p:nvPr>
            <p:ph type="title"/>
          </p:nvPr>
        </p:nvSpPr>
        <p:spPr>
          <a:xfrm>
            <a:off x="464099" y="221625"/>
            <a:ext cx="8520600" cy="5727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Clr>
                <a:schemeClr val="dk1"/>
              </a:buClr>
              <a:buSzPts val="2200"/>
              <a:buFont typeface="Permanent Marker"/>
              <a:buNone/>
            </a:pPr>
            <a:r>
              <a:rPr lang="en-US" sz="2200">
                <a:solidFill>
                  <a:schemeClr val="dk1"/>
                </a:solidFill>
                <a:latin typeface="Permanent Marker"/>
                <a:ea typeface="Permanent Marker"/>
                <a:cs typeface="Permanent Marker"/>
                <a:sym typeface="Permanent Marker"/>
              </a:rPr>
              <a:t>3 / VIDEO POUR L’INCLUSION SOCIALE</a:t>
            </a:r>
            <a:endParaRPr>
              <a:solidFill>
                <a:schemeClr val="dk1"/>
              </a:solidFill>
            </a:endParaRPr>
          </a:p>
          <a:p>
            <a:pPr indent="0" lvl="0" marL="0" marR="0" rtl="0" algn="l">
              <a:lnSpc>
                <a:spcPct val="100000"/>
              </a:lnSpc>
              <a:spcBef>
                <a:spcPts val="0"/>
              </a:spcBef>
              <a:spcAft>
                <a:spcPts val="0"/>
              </a:spcAft>
              <a:buClr>
                <a:srgbClr val="000000"/>
              </a:buClr>
              <a:buSzPts val="2200"/>
              <a:buFont typeface="Permanent Marker"/>
              <a:buNone/>
            </a:pPr>
            <a:r>
              <a:t/>
            </a:r>
            <a:endParaRPr sz="2200">
              <a:latin typeface="Permanent Marker"/>
              <a:ea typeface="Permanent Marker"/>
              <a:cs typeface="Permanent Marker"/>
              <a:sym typeface="Permanent Marker"/>
            </a:endParaRPr>
          </a:p>
        </p:txBody>
      </p:sp>
      <p:pic>
        <p:nvPicPr>
          <p:cNvPr descr="Clouds Over Sidra&#10;&#10;This is a VR video—a video that gives you a sense of depth in every direction so you feel like you’re actually there. Watch it in a Google Cardboard viewer (g.co/cardboard), and for the full experience of &quot;Clouds Over Sidra&quot; and other films in virtual reality, download Within’s free app at: http://www.with.in&#10;&#10;&#10;The Zaatari Refugee Camp is home to 130,000 Syrians fleeing violence and war. Children make up half the camp’s population. This is the story of Sidra, a 12-year old girl who has spent the last 18 months in Zaatari.&#10;&#10;Creators: Gabo Arora + Chris Milk&#10;&#10;Within is the premier platform for virtual reality content. The Within app is available on your iPhone, Android, Samsung Gear VR &amp; Google Cardboard.&#10;&#10;Some of the best content providers such as Vice, The New York Times, and NBC have already partnered with Within.&#10;&#10;Follow Within on Twitter: http://twitter.com/within&#10;Like Within on Facebook: https://www.facebook.com/within" id="134" name="Google Shape;134;p24">
            <a:hlinkClick r:id="rId3"/>
          </p:cNvPr>
          <p:cNvPicPr preferRelativeResize="0"/>
          <p:nvPr/>
        </p:nvPicPr>
        <p:blipFill rotWithShape="1">
          <a:blip r:embed="rId4">
            <a:alphaModFix/>
          </a:blip>
          <a:srcRect b="0" l="0" r="0" t="0"/>
          <a:stretch/>
        </p:blipFill>
        <p:spPr>
          <a:xfrm>
            <a:off x="4412700" y="1045550"/>
            <a:ext cx="4572001" cy="3429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5"/>
          <p:cNvSpPr txBox="1"/>
          <p:nvPr>
            <p:ph idx="1" type="body"/>
          </p:nvPr>
        </p:nvSpPr>
        <p:spPr>
          <a:xfrm>
            <a:off x="299974" y="858875"/>
            <a:ext cx="3999900" cy="3416400"/>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585858"/>
              </a:buClr>
              <a:buSzPts val="1300"/>
              <a:buFont typeface="Arial"/>
              <a:buNone/>
            </a:pPr>
            <a:r>
              <a:rPr lang="en-US" sz="1300">
                <a:solidFill>
                  <a:srgbClr val="272A2E"/>
                </a:solidFill>
                <a:latin typeface="Source Code Pro"/>
                <a:ea typeface="Source Code Pro"/>
                <a:cs typeface="Source Code Pro"/>
                <a:sym typeface="Source Code Pro"/>
              </a:rPr>
              <a:t>The Action Lab est un autre exemple de la contribution vidéo à l'inclusion sociale. Il a généré trois expériences de réalité virtuelle intégrées à un programme d’enseignement en six leçons testé sur pilote, ainsi que d’autres ressources, telles qu’une trousse de conception d’impact pour les fabricants de médias en réalité virtuelle et les organisations axées sur la mission et un cahier de synthèse. Les objectifs de la vidéo sont de motiver les jeunes en tant que meilleurs et de défendre les efforts de lutte contre l'intimidation.</a:t>
            </a:r>
            <a:endParaRPr/>
          </a:p>
        </p:txBody>
      </p:sp>
      <p:sp>
        <p:nvSpPr>
          <p:cNvPr id="140" name="Google Shape;140;p25"/>
          <p:cNvSpPr txBox="1"/>
          <p:nvPr>
            <p:ph type="title"/>
          </p:nvPr>
        </p:nvSpPr>
        <p:spPr>
          <a:xfrm>
            <a:off x="452374" y="303825"/>
            <a:ext cx="8520600" cy="5727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Clr>
                <a:schemeClr val="dk1"/>
              </a:buClr>
              <a:buSzPts val="2200"/>
              <a:buFont typeface="Permanent Marker"/>
              <a:buNone/>
            </a:pPr>
            <a:r>
              <a:rPr lang="en-US" sz="2200">
                <a:solidFill>
                  <a:schemeClr val="dk1"/>
                </a:solidFill>
                <a:latin typeface="Permanent Marker"/>
                <a:ea typeface="Permanent Marker"/>
                <a:cs typeface="Permanent Marker"/>
                <a:sym typeface="Permanent Marker"/>
              </a:rPr>
              <a:t>3 / VIDEO POUR L’INCLUSION SOCIALE</a:t>
            </a:r>
            <a:endParaRPr sz="2200">
              <a:latin typeface="Permanent Marker"/>
              <a:ea typeface="Permanent Marker"/>
              <a:cs typeface="Permanent Marker"/>
              <a:sym typeface="Permanent Marker"/>
            </a:endParaRPr>
          </a:p>
        </p:txBody>
      </p:sp>
      <p:pic>
        <p:nvPicPr>
          <p:cNvPr descr="No Easy Answers&#10;&#10;Written and Directed by Aleem Hossain &#10;Produced by Sensorium&#10;&#10;No Easy Answers is a production of VR Action Lab, a program of Harmony Labs in collaboration with Google VR's Daydream Impact program, Screenwriters Colony, Sensorium Works, and Institute of Play. The Action Lab seeks to rapidly prototype new social impact uses for emerging media technologies. This first iteration focuses on the use of virtual reality to mitigate teen bullying. Viewers of this experience enter three alternate realities embodying ineffective responses to bullying, encouraging honest conversation about bullying response.&#10;&#10;Harmony Labs is a 501(c)3 based in New York that seeks to understand and reinforce the new media and information dynamics that undergird an inclusive and resilient democracy. We have partnered with and/or received funding from leading organizations like The Ford Foundation, The Corporation for Public Broadcasting, MTV, Mozilla, Columbia University and the Defense Advanced Research Projects Agency (DARPA). For more information, visit: https://harmonylabs.org/vr-action-lab.&#10;&#10;We thank all the advisors and mentors whose contribution made these experiences possible." id="141" name="Google Shape;141;p25">
            <a:hlinkClick r:id="rId3"/>
          </p:cNvPr>
          <p:cNvPicPr preferRelativeResize="0"/>
          <p:nvPr/>
        </p:nvPicPr>
        <p:blipFill rotWithShape="1">
          <a:blip r:embed="rId4">
            <a:alphaModFix/>
          </a:blip>
          <a:srcRect b="0" l="0" r="0" t="0"/>
          <a:stretch/>
        </p:blipFill>
        <p:spPr>
          <a:xfrm>
            <a:off x="4452275" y="1028924"/>
            <a:ext cx="4527600" cy="3395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200"/>
              <a:buFont typeface="Permanent Marker"/>
              <a:buNone/>
            </a:pPr>
            <a:r>
              <a:rPr lang="en-US" sz="2200">
                <a:latin typeface="Permanent Marker"/>
                <a:ea typeface="Permanent Marker"/>
                <a:cs typeface="Permanent Marker"/>
                <a:sym typeface="Permanent Marker"/>
              </a:rPr>
              <a:t>Plus</a:t>
            </a:r>
            <a:r>
              <a:rPr lang="en-US" sz="2200">
                <a:latin typeface="Permanent Marker"/>
                <a:ea typeface="Permanent Marker"/>
                <a:cs typeface="Permanent Marker"/>
                <a:sym typeface="Permanent Marker"/>
              </a:rPr>
              <a:t> </a:t>
            </a:r>
            <a:r>
              <a:rPr lang="en-US" sz="2200">
                <a:latin typeface="Permanent Marker"/>
                <a:ea typeface="Permanent Marker"/>
                <a:cs typeface="Permanent Marker"/>
                <a:sym typeface="Permanent Marker"/>
              </a:rPr>
              <a:t>d'exemples</a:t>
            </a:r>
            <a:r>
              <a:rPr lang="en-US" sz="2200">
                <a:latin typeface="Permanent Marker"/>
                <a:ea typeface="Permanent Marker"/>
                <a:cs typeface="Permanent Marker"/>
                <a:sym typeface="Permanent Marker"/>
              </a:rPr>
              <a:t> de </a:t>
            </a:r>
            <a:r>
              <a:rPr lang="en-US" sz="2200">
                <a:latin typeface="Permanent Marker"/>
                <a:ea typeface="Permanent Marker"/>
                <a:cs typeface="Permanent Marker"/>
                <a:sym typeface="Permanent Marker"/>
              </a:rPr>
              <a:t>vidéos</a:t>
            </a:r>
            <a:r>
              <a:rPr lang="en-US" sz="2200">
                <a:latin typeface="Permanent Marker"/>
                <a:ea typeface="Permanent Marker"/>
                <a:cs typeface="Permanent Marker"/>
                <a:sym typeface="Permanent Marker"/>
              </a:rPr>
              <a:t> pour L’inclusion Sociale</a:t>
            </a:r>
            <a:endParaRPr/>
          </a:p>
        </p:txBody>
      </p:sp>
      <p:pic>
        <p:nvPicPr>
          <p:cNvPr descr="Erasmus Plus - Once Upon a Time in the Cyber World&#10;&#10;The Training Course &quot;ICT For Social Inclusion&quot; is a non-formal experience in which the participants and their peers lead (and have been involved in) a program of activities, visits, workshops and simulation games aimed at making them aware about: &#10;&#10;- good practices, attitudes and skills to tackle (online) discriminations; &#10;&#10;- new approaches and innovative methodologies to foster social inclusion through ICTs (video making, AR, VR), media and social media. &#10;&#10;Among the methods they used to tackle discrimination practises - were Storytelling, using a reserve plot to defeat through ICT the Exclusion &amp; Discrimination. The video is one of the outcomes of the greoup at the end of the project. &#10;&#10;Thanks to Davide Petruzzella for his help ! ;)" id="147" name="Google Shape;147;p26">
            <a:hlinkClick r:id="rId3"/>
          </p:cNvPr>
          <p:cNvPicPr preferRelativeResize="0"/>
          <p:nvPr/>
        </p:nvPicPr>
        <p:blipFill rotWithShape="1">
          <a:blip r:embed="rId4">
            <a:alphaModFix/>
          </a:blip>
          <a:srcRect b="0" l="0" r="0" t="0"/>
          <a:stretch/>
        </p:blipFill>
        <p:spPr>
          <a:xfrm>
            <a:off x="4938700" y="1363475"/>
            <a:ext cx="3356474" cy="2517352"/>
          </a:xfrm>
          <a:prstGeom prst="rect">
            <a:avLst/>
          </a:prstGeom>
          <a:noFill/>
          <a:ln>
            <a:noFill/>
          </a:ln>
        </p:spPr>
      </p:pic>
      <p:pic>
        <p:nvPicPr>
          <p:cNvPr descr="What if it happened ?&#10;&#10;Dont let Italy loose the Pastas" id="148" name="Google Shape;148;p26">
            <a:hlinkClick r:id="rId5"/>
          </p:cNvPr>
          <p:cNvPicPr preferRelativeResize="0"/>
          <p:nvPr/>
        </p:nvPicPr>
        <p:blipFill rotWithShape="1">
          <a:blip r:embed="rId6">
            <a:alphaModFix/>
          </a:blip>
          <a:srcRect b="0" l="0" r="0" t="0"/>
          <a:stretch/>
        </p:blipFill>
        <p:spPr>
          <a:xfrm>
            <a:off x="633412" y="1363475"/>
            <a:ext cx="3356478" cy="25173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Clr>
                <a:srgbClr val="000000"/>
              </a:buClr>
              <a:buSzPts val="1428"/>
              <a:buFont typeface="Permanent Marker"/>
              <a:buNone/>
            </a:pPr>
            <a:r>
              <a:rPr lang="en-US" sz="1428">
                <a:latin typeface="Permanent Marker"/>
                <a:ea typeface="Permanent Marker"/>
                <a:cs typeface="Permanent Marker"/>
                <a:sym typeface="Permanent Marker"/>
              </a:rPr>
              <a:t>4. Techniques de montages videos</a:t>
            </a:r>
            <a:endParaRPr/>
          </a:p>
        </p:txBody>
      </p:sp>
      <p:sp>
        <p:nvSpPr>
          <p:cNvPr id="154" name="Google Shape;154;p27"/>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585858"/>
              </a:buClr>
              <a:buSzPts val="1800"/>
              <a:buFont typeface="Arial"/>
              <a:buNone/>
            </a:pPr>
            <a:r>
              <a:rPr lang="en-US">
                <a:latin typeface="Source Code Pro"/>
                <a:ea typeface="Source Code Pro"/>
                <a:cs typeface="Source Code Pro"/>
                <a:sym typeface="Source Code Pro"/>
              </a:rPr>
              <a:t>Les diapositives suivantes contiennent des conseils, des astuces et des informations sur la modification de vidéos.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UTILISER B-ROLL… Présentez votre Contenu</a:t>
            </a:r>
            <a:endParaRPr/>
          </a:p>
        </p:txBody>
      </p:sp>
      <p:sp>
        <p:nvSpPr>
          <p:cNvPr id="160" name="Google Shape;160;p28"/>
          <p:cNvSpPr txBox="1"/>
          <p:nvPr>
            <p:ph idx="1" type="body"/>
          </p:nvPr>
        </p:nvSpPr>
        <p:spPr>
          <a:xfrm>
            <a:off x="4832399" y="1152475"/>
            <a:ext cx="3999902" cy="34164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1600"/>
              </a:spcBef>
              <a:spcAft>
                <a:spcPts val="0"/>
              </a:spcAft>
              <a:buClr>
                <a:schemeClr val="dk1"/>
              </a:buClr>
              <a:buSzPts val="1100"/>
              <a:buFont typeface="Arial"/>
              <a:buNone/>
            </a:pPr>
            <a:r>
              <a:rPr lang="en-US">
                <a:latin typeface="Source Code Pro"/>
                <a:ea typeface="Source Code Pro"/>
                <a:cs typeface="Source Code Pro"/>
                <a:sym typeface="Source Code Pro"/>
              </a:rPr>
              <a:t>Le rouleau B fait référence à une séquence vidéo qui définit la scène, révèle des détails ou améliore généralement l'histoire.</a:t>
            </a:r>
            <a:endParaRPr>
              <a:latin typeface="Source Code Pro"/>
              <a:ea typeface="Source Code Pro"/>
              <a:cs typeface="Source Code Pro"/>
              <a:sym typeface="Source Code Pro"/>
            </a:endParaRPr>
          </a:p>
          <a:p>
            <a:pPr indent="0" lvl="0" marL="0" rtl="0" algn="l">
              <a:lnSpc>
                <a:spcPct val="115000"/>
              </a:lnSpc>
              <a:spcBef>
                <a:spcPts val="1600"/>
              </a:spcBef>
              <a:spcAft>
                <a:spcPts val="0"/>
              </a:spcAft>
              <a:buSzPts val="1100"/>
              <a:buNone/>
            </a:pPr>
            <a:r>
              <a:rPr lang="en-US">
                <a:latin typeface="Source Code Pro"/>
                <a:ea typeface="Source Code Pro"/>
                <a:cs typeface="Source Code Pro"/>
                <a:sym typeface="Source Code Pro"/>
              </a:rPr>
              <a:t>Par exemple, dans une pièce d'école, outre le tournage de la pièce, vous pouvez obtenir un rouleau B de l'extérieur de l'école, du programme, des visages des membres de l'auditoire, des membres de la distribution se cachant sous les ailes ou des détails de costumes.</a:t>
            </a:r>
            <a:endParaRPr>
              <a:latin typeface="Source Code Pro"/>
              <a:ea typeface="Source Code Pro"/>
              <a:cs typeface="Source Code Pro"/>
              <a:sym typeface="Source Code Pro"/>
            </a:endParaRPr>
          </a:p>
        </p:txBody>
      </p:sp>
      <p:pic>
        <p:nvPicPr>
          <p:cNvPr id="161" name="Google Shape;161;p28"/>
          <p:cNvPicPr preferRelativeResize="0"/>
          <p:nvPr/>
        </p:nvPicPr>
        <p:blipFill rotWithShape="1">
          <a:blip r:embed="rId3">
            <a:alphaModFix/>
          </a:blip>
          <a:srcRect b="0" l="0" r="0" t="0"/>
          <a:stretch/>
        </p:blipFill>
        <p:spPr>
          <a:xfrm rot="-5400000">
            <a:off x="1260524" y="285750"/>
            <a:ext cx="2571751" cy="4572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Ne saute pas, dans la même scène ...</a:t>
            </a:r>
            <a:endParaRPr/>
          </a:p>
        </p:txBody>
      </p:sp>
      <p:sp>
        <p:nvSpPr>
          <p:cNvPr id="167" name="Google Shape;167;p29"/>
          <p:cNvSpPr txBox="1"/>
          <p:nvPr>
            <p:ph idx="1" type="body"/>
          </p:nvPr>
        </p:nvSpPr>
        <p:spPr>
          <a:xfrm>
            <a:off x="4832399" y="1152475"/>
            <a:ext cx="3999902" cy="34164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0"/>
              </a:spcBef>
              <a:spcAft>
                <a:spcPts val="0"/>
              </a:spcAft>
              <a:buSzPts val="1400"/>
              <a:buNone/>
            </a:pPr>
            <a:r>
              <a:rPr lang="en-US" sz="1200">
                <a:latin typeface="Source Code Pro"/>
                <a:ea typeface="Source Code Pro"/>
                <a:cs typeface="Source Code Pro"/>
                <a:sym typeface="Source Code Pro"/>
              </a:rPr>
              <a:t>Un saut est effectué lorsque vous avez deux prises de vue consécutives avec exactement la même configuration d'appareil photo, mais avec une différence de sujet. Cela se produit le plus souvent lors de l'édition d'entretiens et vous souhaitez supprimer certains mots ou expressions que le sujet dit.</a:t>
            </a:r>
            <a:endParaRPr sz="1200">
              <a:latin typeface="Source Code Pro"/>
              <a:ea typeface="Source Code Pro"/>
              <a:cs typeface="Source Code Pro"/>
              <a:sym typeface="Source Code Pro"/>
            </a:endParaRPr>
          </a:p>
          <a:p>
            <a:pPr indent="0" lvl="0" marL="0" rtl="0" algn="l">
              <a:lnSpc>
                <a:spcPct val="115000"/>
              </a:lnSpc>
              <a:spcBef>
                <a:spcPts val="0"/>
              </a:spcBef>
              <a:spcAft>
                <a:spcPts val="0"/>
              </a:spcAft>
              <a:buSzPts val="1400"/>
              <a:buNone/>
            </a:pPr>
            <a:r>
              <a:t/>
            </a:r>
            <a:endParaRPr sz="1200">
              <a:latin typeface="Source Code Pro"/>
              <a:ea typeface="Source Code Pro"/>
              <a:cs typeface="Source Code Pro"/>
              <a:sym typeface="Source Code Pro"/>
            </a:endParaRPr>
          </a:p>
          <a:p>
            <a:pPr indent="0" lvl="0" marL="0" rtl="0" algn="l">
              <a:lnSpc>
                <a:spcPct val="115000"/>
              </a:lnSpc>
              <a:spcBef>
                <a:spcPts val="0"/>
              </a:spcBef>
              <a:spcAft>
                <a:spcPts val="0"/>
              </a:spcAft>
              <a:buSzPts val="1400"/>
              <a:buNone/>
            </a:pPr>
            <a:r>
              <a:rPr lang="en-US" sz="1200">
                <a:latin typeface="Source Code Pro"/>
                <a:ea typeface="Source Code Pro"/>
                <a:cs typeface="Source Code Pro"/>
                <a:sym typeface="Source Code Pro"/>
              </a:rPr>
              <a:t>Si vous laissez les plans restants côte à côte, le léger repositionnement du sujet choquera le public. Au lieu de cela, couvrez la coupe avec un rouleau B, ou utilisez un fondu.</a:t>
            </a:r>
            <a:endParaRPr sz="1200">
              <a:latin typeface="Source Code Pro"/>
              <a:ea typeface="Source Code Pro"/>
              <a:cs typeface="Source Code Pro"/>
              <a:sym typeface="Source Code Pro"/>
            </a:endParaRPr>
          </a:p>
        </p:txBody>
      </p:sp>
      <p:pic>
        <p:nvPicPr>
          <p:cNvPr id="168" name="Google Shape;168;p29"/>
          <p:cNvPicPr preferRelativeResize="0"/>
          <p:nvPr/>
        </p:nvPicPr>
        <p:blipFill rotWithShape="1">
          <a:blip r:embed="rId3">
            <a:alphaModFix/>
          </a:blip>
          <a:srcRect b="0" l="0" r="0" t="0"/>
          <a:stretch/>
        </p:blipFill>
        <p:spPr>
          <a:xfrm>
            <a:off x="152400" y="1587287"/>
            <a:ext cx="4527600" cy="25467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30"/>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Mais vous pouvez changer de vision focale ...</a:t>
            </a:r>
            <a:endParaRPr/>
          </a:p>
        </p:txBody>
      </p:sp>
      <p:sp>
        <p:nvSpPr>
          <p:cNvPr id="174" name="Google Shape;174;p30"/>
          <p:cNvSpPr txBox="1"/>
          <p:nvPr>
            <p:ph idx="1" type="body"/>
          </p:nvPr>
        </p:nvSpPr>
        <p:spPr>
          <a:xfrm>
            <a:off x="4680000" y="1152475"/>
            <a:ext cx="4303500" cy="34164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1600"/>
              </a:spcBef>
              <a:spcAft>
                <a:spcPts val="0"/>
              </a:spcAft>
              <a:buSzPts val="1400"/>
              <a:buNone/>
            </a:pPr>
            <a:r>
              <a:rPr lang="en-US" sz="1300">
                <a:latin typeface="Source Code Pro"/>
                <a:ea typeface="Source Code Pro"/>
                <a:cs typeface="Source Code Pro"/>
                <a:sym typeface="Source Code Pro"/>
              </a:rPr>
              <a:t>Lorsque vous avez deux photos du même sujet, il est facile de couper entre les grands et les petits angles.</a:t>
            </a:r>
            <a:endParaRPr sz="1300">
              <a:latin typeface="Source Code Pro"/>
              <a:ea typeface="Source Code Pro"/>
              <a:cs typeface="Source Code Pro"/>
              <a:sym typeface="Source Code Pro"/>
            </a:endParaRPr>
          </a:p>
          <a:p>
            <a:pPr indent="0" lvl="0" marL="0" rtl="0" algn="l">
              <a:lnSpc>
                <a:spcPct val="115000"/>
              </a:lnSpc>
              <a:spcBef>
                <a:spcPts val="1600"/>
              </a:spcBef>
              <a:spcAft>
                <a:spcPts val="0"/>
              </a:spcAft>
              <a:buSzPts val="1400"/>
              <a:buNone/>
            </a:pPr>
            <a:r>
              <a:rPr lang="en-US" sz="1300">
                <a:latin typeface="Source Code Pro"/>
                <a:ea typeface="Source Code Pro"/>
                <a:cs typeface="Source Code Pro"/>
                <a:sym typeface="Source Code Pro"/>
              </a:rPr>
              <a:t>Par conséquent, lors du tournage d’une interview ou d’un long événement comme un mariage, il peut être judicieux de modifier occasionnellement les focales. Un plan large et un plan rapproché peuvent être coupés ensemble, ce qui vous permet d’éditer des parties et de modifier l’ordre des plans sans effectuer de sauts évidents.</a:t>
            </a:r>
            <a:endParaRPr sz="1300">
              <a:latin typeface="Source Code Pro"/>
              <a:ea typeface="Source Code Pro"/>
              <a:cs typeface="Source Code Pro"/>
              <a:sym typeface="Source Code Pro"/>
            </a:endParaRPr>
          </a:p>
          <a:p>
            <a:pPr indent="0" lvl="0" marL="0" rtl="0" algn="l">
              <a:lnSpc>
                <a:spcPct val="115000"/>
              </a:lnSpc>
              <a:spcBef>
                <a:spcPts val="1600"/>
              </a:spcBef>
              <a:spcAft>
                <a:spcPts val="0"/>
              </a:spcAft>
              <a:buSzPts val="1400"/>
              <a:buNone/>
            </a:pPr>
            <a:r>
              <a:rPr lang="en-US" sz="1300" u="sng">
                <a:solidFill>
                  <a:schemeClr val="hlink"/>
                </a:solidFill>
                <a:hlinkClick r:id="rId3"/>
              </a:rPr>
              <a:t>Plus d’info sur ce type de prises ici </a:t>
            </a:r>
            <a:r>
              <a:rPr lang="en-US" sz="1300"/>
              <a:t>et</a:t>
            </a:r>
            <a:r>
              <a:rPr lang="en-US" sz="1300" u="none">
                <a:solidFill>
                  <a:srgbClr val="585858"/>
                </a:solidFill>
              </a:rPr>
              <a:t> </a:t>
            </a:r>
            <a:r>
              <a:rPr lang="en-US" sz="1300" u="sng">
                <a:solidFill>
                  <a:schemeClr val="hlink"/>
                </a:solidFill>
                <a:hlinkClick r:id="rId4"/>
              </a:rPr>
              <a:t>ici</a:t>
            </a:r>
            <a:r>
              <a:rPr lang="en-US" sz="1300"/>
              <a:t> (en Anglais)</a:t>
            </a:r>
            <a:endParaRPr sz="1300"/>
          </a:p>
        </p:txBody>
      </p:sp>
      <p:pic>
        <p:nvPicPr>
          <p:cNvPr id="175" name="Google Shape;175;p30"/>
          <p:cNvPicPr preferRelativeResize="0"/>
          <p:nvPr/>
        </p:nvPicPr>
        <p:blipFill rotWithShape="1">
          <a:blip r:embed="rId5">
            <a:alphaModFix/>
          </a:blip>
          <a:srcRect b="0" l="0" r="0" t="0"/>
          <a:stretch/>
        </p:blipFill>
        <p:spPr>
          <a:xfrm>
            <a:off x="152400" y="1605087"/>
            <a:ext cx="4527599" cy="251117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La regle des 180 degrés</a:t>
            </a:r>
            <a:endParaRPr/>
          </a:p>
        </p:txBody>
      </p:sp>
      <p:sp>
        <p:nvSpPr>
          <p:cNvPr id="181" name="Google Shape;181;p31"/>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0"/>
              </a:spcBef>
              <a:spcAft>
                <a:spcPts val="0"/>
              </a:spcAft>
              <a:buSzPts val="1400"/>
              <a:buNone/>
            </a:pPr>
            <a:r>
              <a:t/>
            </a:r>
            <a:endParaRPr sz="1400"/>
          </a:p>
        </p:txBody>
      </p:sp>
      <p:sp>
        <p:nvSpPr>
          <p:cNvPr id="182" name="Google Shape;182;p31"/>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0"/>
              </a:spcBef>
              <a:spcAft>
                <a:spcPts val="0"/>
              </a:spcAft>
              <a:buSzPts val="1400"/>
              <a:buNone/>
            </a:pPr>
            <a:r>
              <a:rPr lang="en-US" sz="1400">
                <a:latin typeface="Source Code Pro"/>
                <a:ea typeface="Source Code Pro"/>
                <a:cs typeface="Source Code Pro"/>
                <a:sym typeface="Source Code Pro"/>
              </a:rPr>
              <a:t>Lors de la prise de vue, imaginez qu’il existe une ligne horizontale entre vous et vos sujets. Maintenant, restez de votre côté de la ligne. En observant un plan à 180 degrés, vous gardez une perspective plus naturelle pour le public.</a:t>
            </a:r>
            <a:endParaRPr/>
          </a:p>
          <a:p>
            <a:pPr indent="0" lvl="0" marL="0" rtl="0" algn="l">
              <a:lnSpc>
                <a:spcPct val="115000"/>
              </a:lnSpc>
              <a:spcBef>
                <a:spcPts val="1600"/>
              </a:spcBef>
              <a:spcAft>
                <a:spcPts val="0"/>
              </a:spcAft>
              <a:buSzPts val="1800"/>
              <a:buNone/>
            </a:pPr>
            <a:r>
              <a:t/>
            </a:r>
            <a:endParaRPr>
              <a:latin typeface="Source Code Pro"/>
              <a:ea typeface="Source Code Pro"/>
              <a:cs typeface="Source Code Pro"/>
              <a:sym typeface="Source Code Pro"/>
            </a:endParaRPr>
          </a:p>
          <a:p>
            <a:pPr indent="0" lvl="0" marL="0" rtl="0" algn="l">
              <a:lnSpc>
                <a:spcPct val="115000"/>
              </a:lnSpc>
              <a:spcBef>
                <a:spcPts val="1600"/>
              </a:spcBef>
              <a:spcAft>
                <a:spcPts val="0"/>
              </a:spcAft>
              <a:buSzPts val="1400"/>
              <a:buNone/>
            </a:pPr>
            <a:r>
              <a:rPr lang="en-US" u="sng">
                <a:solidFill>
                  <a:schemeClr val="hlink"/>
                </a:solidFill>
                <a:hlinkClick r:id="rId3"/>
              </a:rPr>
              <a:t>VIDEO</a:t>
            </a:r>
            <a:endParaRPr/>
          </a:p>
        </p:txBody>
      </p:sp>
      <p:pic>
        <p:nvPicPr>
          <p:cNvPr id="183" name="Google Shape;183;p31"/>
          <p:cNvPicPr preferRelativeResize="0"/>
          <p:nvPr/>
        </p:nvPicPr>
        <p:blipFill rotWithShape="1">
          <a:blip r:embed="rId4">
            <a:alphaModFix/>
          </a:blip>
          <a:srcRect b="0" l="0" r="0" t="0"/>
          <a:stretch/>
        </p:blipFill>
        <p:spPr>
          <a:xfrm>
            <a:off x="311701" y="1152475"/>
            <a:ext cx="4064800" cy="3597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Reformuler la question</a:t>
            </a:r>
            <a:endParaRPr/>
          </a:p>
        </p:txBody>
      </p:sp>
      <p:sp>
        <p:nvSpPr>
          <p:cNvPr id="189" name="Google Shape;189;p32"/>
          <p:cNvSpPr txBox="1"/>
          <p:nvPr>
            <p:ph idx="1" type="body"/>
          </p:nvPr>
        </p:nvSpPr>
        <p:spPr>
          <a:xfrm>
            <a:off x="4832399" y="1152475"/>
            <a:ext cx="3999902" cy="3416400"/>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585858"/>
              </a:buClr>
              <a:buSzPts val="1400"/>
              <a:buFont typeface="Arial"/>
              <a:buNone/>
            </a:pPr>
            <a:r>
              <a:rPr lang="en-US">
                <a:latin typeface="Source Code Pro"/>
                <a:ea typeface="Source Code Pro"/>
                <a:cs typeface="Source Code Pro"/>
                <a:sym typeface="Source Code Pro"/>
              </a:rPr>
              <a:t>Demandez à votre entretien de reformuler votre question, cela facilitera le montage des séquences ultérieurement dans le processus.</a:t>
            </a:r>
            <a:endParaRPr/>
          </a:p>
        </p:txBody>
      </p:sp>
      <p:pic>
        <p:nvPicPr>
          <p:cNvPr id="190" name="Google Shape;190;p32"/>
          <p:cNvPicPr preferRelativeResize="0"/>
          <p:nvPr/>
        </p:nvPicPr>
        <p:blipFill rotWithShape="1">
          <a:blip r:embed="rId3">
            <a:alphaModFix/>
          </a:blip>
          <a:srcRect b="13714" l="6366" r="14548" t="1233"/>
          <a:stretch/>
        </p:blipFill>
        <p:spPr>
          <a:xfrm>
            <a:off x="1069149" y="1370274"/>
            <a:ext cx="2771776" cy="2980930"/>
          </a:xfrm>
          <a:custGeom>
            <a:rect b="b" l="l" r="r" t="t"/>
            <a:pathLst>
              <a:path extrusionOk="0" h="21600" w="21600">
                <a:moveTo>
                  <a:pt x="10800" y="0"/>
                </a:moveTo>
                <a:cubicBezTo>
                  <a:pt x="4835" y="0"/>
                  <a:pt x="0" y="4834"/>
                  <a:pt x="0" y="10799"/>
                </a:cubicBezTo>
                <a:cubicBezTo>
                  <a:pt x="0" y="16763"/>
                  <a:pt x="4835" y="21600"/>
                  <a:pt x="10800" y="21600"/>
                </a:cubicBezTo>
                <a:cubicBezTo>
                  <a:pt x="16765" y="21600"/>
                  <a:pt x="21600" y="16763"/>
                  <a:pt x="21600" y="10799"/>
                </a:cubicBezTo>
                <a:cubicBezTo>
                  <a:pt x="21600" y="4834"/>
                  <a:pt x="16765" y="0"/>
                  <a:pt x="10800" y="0"/>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00"/>
              <a:buFont typeface="Permanent Marker"/>
              <a:buNone/>
            </a:pPr>
            <a:r>
              <a:rPr lang="en-US" sz="1600">
                <a:latin typeface="Permanent Marker"/>
                <a:ea typeface="Permanent Marker"/>
                <a:cs typeface="Permanent Marker"/>
                <a:sym typeface="Permanent Marker"/>
              </a:rPr>
              <a:t>PRÉSENTATION DE LA RÉALISATION VIDÉO Web ET DE Ses USAGES POSSIBLES</a:t>
            </a:r>
            <a:endParaRPr sz="1600">
              <a:latin typeface="Permanent Marker"/>
              <a:ea typeface="Permanent Marker"/>
              <a:cs typeface="Permanent Marker"/>
              <a:sym typeface="Permanent Marker"/>
            </a:endParaRPr>
          </a:p>
        </p:txBody>
      </p:sp>
      <p:sp>
        <p:nvSpPr>
          <p:cNvPr id="67" name="Google Shape;67;p15"/>
          <p:cNvSpPr txBox="1"/>
          <p:nvPr>
            <p:ph idx="1" type="body"/>
          </p:nvPr>
        </p:nvSpPr>
        <p:spPr>
          <a:xfrm>
            <a:off x="771599" y="1152850"/>
            <a:ext cx="8060702" cy="36528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1600"/>
              </a:spcBef>
              <a:spcAft>
                <a:spcPts val="0"/>
              </a:spcAft>
              <a:buSzPts val="1600"/>
              <a:buNone/>
            </a:pPr>
            <a:r>
              <a:rPr lang="en-US" sz="1600">
                <a:solidFill>
                  <a:srgbClr val="272A2E"/>
                </a:solidFill>
                <a:latin typeface="Source Code Pro"/>
                <a:ea typeface="Source Code Pro"/>
                <a:cs typeface="Source Code Pro"/>
                <a:sym typeface="Source Code Pro"/>
              </a:rPr>
              <a:t>Dans cet atelier nous allons vous présenter les techniques de réalisation vidéo web, et nous allons vous montrer comment le format vidéo peut être interactif, amusant, susciter l’émotion chez les jeunes. </a:t>
            </a:r>
            <a:endParaRPr sz="1600">
              <a:solidFill>
                <a:srgbClr val="272A2E"/>
              </a:solidFill>
              <a:latin typeface="Source Code Pro"/>
              <a:ea typeface="Source Code Pro"/>
              <a:cs typeface="Source Code Pro"/>
              <a:sym typeface="Source Code Pro"/>
            </a:endParaRPr>
          </a:p>
          <a:p>
            <a:pPr indent="0" lvl="0" marL="0" rtl="0" algn="l">
              <a:lnSpc>
                <a:spcPct val="115000"/>
              </a:lnSpc>
              <a:spcBef>
                <a:spcPts val="1600"/>
              </a:spcBef>
              <a:spcAft>
                <a:spcPts val="0"/>
              </a:spcAft>
              <a:buSzPts val="1600"/>
              <a:buNone/>
            </a:pPr>
            <a:r>
              <a:rPr lang="en-US" sz="1600">
                <a:solidFill>
                  <a:srgbClr val="272A2E"/>
                </a:solidFill>
                <a:latin typeface="Source Code Pro"/>
                <a:ea typeface="Source Code Pro"/>
                <a:cs typeface="Source Code Pro"/>
                <a:sym typeface="Source Code Pro"/>
              </a:rPr>
              <a:t>L’accent de cet atelier sera mit sur comment les vidéos peuvent contribuer positivement a la société en suscitant le débat des causes sociales. </a:t>
            </a:r>
            <a:endParaRPr sz="1600">
              <a:solidFill>
                <a:srgbClr val="272A2E"/>
              </a:solidFill>
              <a:latin typeface="Source Code Pro"/>
              <a:ea typeface="Source Code Pro"/>
              <a:cs typeface="Source Code Pro"/>
              <a:sym typeface="Source Code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3"/>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Couper le mouvement / action</a:t>
            </a:r>
            <a:endParaRPr/>
          </a:p>
        </p:txBody>
      </p:sp>
      <p:sp>
        <p:nvSpPr>
          <p:cNvPr id="196" name="Google Shape;196;p33"/>
          <p:cNvSpPr txBox="1"/>
          <p:nvPr>
            <p:ph idx="1" type="body"/>
          </p:nvPr>
        </p:nvSpPr>
        <p:spPr>
          <a:xfrm>
            <a:off x="4832399" y="1152475"/>
            <a:ext cx="3999902" cy="34164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1600"/>
              </a:spcBef>
              <a:spcAft>
                <a:spcPts val="0"/>
              </a:spcAft>
              <a:buSzPts val="1400"/>
              <a:buNone/>
            </a:pPr>
            <a:r>
              <a:rPr lang="en-US">
                <a:latin typeface="Source Code Pro"/>
                <a:ea typeface="Source Code Pro"/>
                <a:cs typeface="Source Code Pro"/>
                <a:sym typeface="Source Code Pro"/>
              </a:rPr>
              <a:t>Le mouvement détourne l'œil des coupures de montage.</a:t>
            </a:r>
            <a:endParaRPr>
              <a:latin typeface="Source Code Pro"/>
              <a:ea typeface="Source Code Pro"/>
              <a:cs typeface="Source Code Pro"/>
              <a:sym typeface="Source Code Pro"/>
            </a:endParaRPr>
          </a:p>
          <a:p>
            <a:pPr indent="0" lvl="0" marL="0" rtl="0" algn="l">
              <a:lnSpc>
                <a:spcPct val="115000"/>
              </a:lnSpc>
              <a:spcBef>
                <a:spcPts val="1600"/>
              </a:spcBef>
              <a:spcAft>
                <a:spcPts val="0"/>
              </a:spcAft>
              <a:buSzPts val="1400"/>
              <a:buNone/>
            </a:pPr>
            <a:r>
              <a:rPr lang="en-US">
                <a:latin typeface="Source Code Pro"/>
                <a:ea typeface="Source Code Pro"/>
                <a:cs typeface="Source Code Pro"/>
                <a:sym typeface="Source Code Pro"/>
              </a:rPr>
              <a:t>Ainsi, lorsque vous coupez d'une image à une autre, essayez toujours de le faire lorsque le sujet est en mouvement. Par exemple, couper d'une tête qui tourne à une porte qui s'ouvre est beaucoup plus facile que de passer d'une tête qui reste à une porte sur le point d'être ouverte.</a:t>
            </a:r>
            <a:endParaRPr>
              <a:latin typeface="Source Code Pro"/>
              <a:ea typeface="Source Code Pro"/>
              <a:cs typeface="Source Code Pro"/>
              <a:sym typeface="Source Code Pro"/>
            </a:endParaRPr>
          </a:p>
        </p:txBody>
      </p:sp>
      <p:pic>
        <p:nvPicPr>
          <p:cNvPr id="197" name="Google Shape;197;p33"/>
          <p:cNvPicPr preferRelativeResize="0"/>
          <p:nvPr/>
        </p:nvPicPr>
        <p:blipFill rotWithShape="1">
          <a:blip r:embed="rId3">
            <a:alphaModFix/>
          </a:blip>
          <a:srcRect b="0" l="22039" r="28880" t="0"/>
          <a:stretch/>
        </p:blipFill>
        <p:spPr>
          <a:xfrm>
            <a:off x="1069149" y="1370274"/>
            <a:ext cx="2771776" cy="2980801"/>
          </a:xfrm>
          <a:custGeom>
            <a:rect b="b" l="l" r="r" t="t"/>
            <a:pathLst>
              <a:path extrusionOk="0" h="21600" w="21600">
                <a:moveTo>
                  <a:pt x="10800" y="0"/>
                </a:moveTo>
                <a:cubicBezTo>
                  <a:pt x="4835" y="0"/>
                  <a:pt x="0" y="4834"/>
                  <a:pt x="0" y="10799"/>
                </a:cubicBezTo>
                <a:cubicBezTo>
                  <a:pt x="0" y="16763"/>
                  <a:pt x="4835" y="21600"/>
                  <a:pt x="10800" y="21600"/>
                </a:cubicBezTo>
                <a:cubicBezTo>
                  <a:pt x="16765" y="21600"/>
                  <a:pt x="21600" y="16763"/>
                  <a:pt x="21600" y="10799"/>
                </a:cubicBezTo>
                <a:cubicBezTo>
                  <a:pt x="21600" y="4834"/>
                  <a:pt x="16765" y="0"/>
                  <a:pt x="10800" y="0"/>
                </a:cubicBezTo>
                <a:close/>
              </a:path>
            </a:pathLst>
          </a:cu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pic>
        <p:nvPicPr>
          <p:cNvPr id="202" name="Google Shape;202;p34"/>
          <p:cNvPicPr preferRelativeResize="0"/>
          <p:nvPr/>
        </p:nvPicPr>
        <p:blipFill rotWithShape="1">
          <a:blip r:embed="rId3">
            <a:alphaModFix/>
          </a:blip>
          <a:srcRect b="0" l="0" r="0" t="0"/>
          <a:stretch/>
        </p:blipFill>
        <p:spPr>
          <a:xfrm>
            <a:off x="0" y="100887"/>
            <a:ext cx="9144000" cy="4941739"/>
          </a:xfrm>
          <a:prstGeom prst="rect">
            <a:avLst/>
          </a:prstGeom>
          <a:noFill/>
          <a:ln>
            <a:noFill/>
          </a:ln>
        </p:spPr>
      </p:pic>
      <p:sp>
        <p:nvSpPr>
          <p:cNvPr id="203" name="Google Shape;203;p34"/>
          <p:cNvSpPr/>
          <p:nvPr/>
        </p:nvSpPr>
        <p:spPr>
          <a:xfrm>
            <a:off x="0" y="2574400"/>
            <a:ext cx="4568400" cy="1714501"/>
          </a:xfrm>
          <a:prstGeom prst="rect">
            <a:avLst/>
          </a:prstGeom>
          <a:solidFill>
            <a:srgbClr val="FFFFFF">
              <a:alpha val="85098"/>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4"/>
          <p:cNvSpPr txBox="1"/>
          <p:nvPr>
            <p:ph type="title"/>
          </p:nvPr>
        </p:nvSpPr>
        <p:spPr>
          <a:xfrm>
            <a:off x="351599" y="2736849"/>
            <a:ext cx="3997502" cy="1389602"/>
          </a:xfrm>
          <a:prstGeom prst="rect">
            <a:avLst/>
          </a:prstGeom>
          <a:no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chemeClr val="accent2"/>
              </a:buClr>
              <a:buSzPts val="2800"/>
              <a:buFont typeface="Permanent Marker"/>
              <a:buNone/>
            </a:pPr>
            <a:r>
              <a:rPr lang="en-US">
                <a:latin typeface="Permanent Marker"/>
                <a:ea typeface="Permanent Marker"/>
                <a:cs typeface="Permanent Marker"/>
                <a:sym typeface="Permanent Marker"/>
              </a:rPr>
              <a:t>Comment Utiliser le</a:t>
            </a:r>
            <a:r>
              <a:rPr lang="en-US">
                <a:latin typeface="Permanent Marker"/>
                <a:ea typeface="Permanent Marker"/>
                <a:cs typeface="Permanent Marker"/>
                <a:sym typeface="Permanent Marker"/>
              </a:rPr>
              <a:t> Golden Ratio</a:t>
            </a:r>
            <a:endParaRPr/>
          </a:p>
          <a:p>
            <a:pPr indent="0" lvl="0" marL="0" rtl="0" algn="l">
              <a:lnSpc>
                <a:spcPct val="100000"/>
              </a:lnSpc>
              <a:spcBef>
                <a:spcPts val="0"/>
              </a:spcBef>
              <a:spcAft>
                <a:spcPts val="0"/>
              </a:spcAft>
              <a:buClr>
                <a:schemeClr val="accent5"/>
              </a:buClr>
              <a:buSzPts val="2800"/>
              <a:buFont typeface="Permanent Marker"/>
              <a:buNone/>
            </a:pPr>
            <a:r>
              <a:rPr lang="en-US" u="sng">
                <a:solidFill>
                  <a:schemeClr val="hlink"/>
                </a:solidFill>
                <a:hlinkClick r:id="rId4"/>
              </a:rPr>
              <a:t>Voir la video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08" name="Shape 208"/>
        <p:cNvGrpSpPr/>
        <p:nvPr/>
      </p:nvGrpSpPr>
      <p:grpSpPr>
        <a:xfrm>
          <a:off x="0" y="0"/>
          <a:ext cx="0" cy="0"/>
          <a:chOff x="0" y="0"/>
          <a:chExt cx="0" cy="0"/>
        </a:xfrm>
      </p:grpSpPr>
      <p:sp>
        <p:nvSpPr>
          <p:cNvPr id="209" name="Google Shape;209;p35"/>
          <p:cNvSpPr txBox="1"/>
          <p:nvPr>
            <p:ph type="title"/>
          </p:nvPr>
        </p:nvSpPr>
        <p:spPr>
          <a:xfrm>
            <a:off x="351599" y="2736849"/>
            <a:ext cx="3997502" cy="1389602"/>
          </a:xfrm>
          <a:prstGeom prst="rect">
            <a:avLst/>
          </a:prstGeom>
          <a:no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chemeClr val="accent2"/>
              </a:buClr>
              <a:buSzPts val="2800"/>
              <a:buFont typeface="Arial"/>
              <a:buNone/>
            </a:pPr>
            <a:r>
              <a:t/>
            </a:r>
            <a:endParaRPr b="1">
              <a:solidFill>
                <a:schemeClr val="accent2"/>
              </a:solidFill>
            </a:endParaRPr>
          </a:p>
        </p:txBody>
      </p:sp>
      <p:pic>
        <p:nvPicPr>
          <p:cNvPr id="210" name="Google Shape;210;p35"/>
          <p:cNvPicPr preferRelativeResize="0"/>
          <p:nvPr/>
        </p:nvPicPr>
        <p:blipFill rotWithShape="1">
          <a:blip r:embed="rId3">
            <a:alphaModFix/>
          </a:blip>
          <a:srcRect b="0" l="0" r="0" t="0"/>
          <a:stretch/>
        </p:blipFill>
        <p:spPr>
          <a:xfrm>
            <a:off x="621414" y="-37001"/>
            <a:ext cx="7619966"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Garder</a:t>
            </a:r>
            <a:r>
              <a:rPr lang="en-US">
                <a:latin typeface="Permanent Marker"/>
                <a:ea typeface="Permanent Marker"/>
                <a:cs typeface="Permanent Marker"/>
                <a:sym typeface="Permanent Marker"/>
              </a:rPr>
              <a:t> votre video stable...</a:t>
            </a:r>
            <a:endParaRPr/>
          </a:p>
        </p:txBody>
      </p:sp>
      <p:sp>
        <p:nvSpPr>
          <p:cNvPr id="216" name="Google Shape;216;p36"/>
          <p:cNvSpPr txBox="1"/>
          <p:nvPr>
            <p:ph idx="1" type="body"/>
          </p:nvPr>
        </p:nvSpPr>
        <p:spPr>
          <a:xfrm>
            <a:off x="4832399" y="1934474"/>
            <a:ext cx="3999902" cy="2070601"/>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585858"/>
              </a:buClr>
              <a:buSzPts val="1400"/>
              <a:buFont typeface="Arial"/>
              <a:buNone/>
            </a:pPr>
            <a:r>
              <a:rPr lang="en-US">
                <a:latin typeface="Source Code Pro"/>
                <a:ea typeface="Source Code Pro"/>
                <a:cs typeface="Source Code Pro"/>
                <a:sym typeface="Source Code Pro"/>
              </a:rPr>
              <a:t>Si vous filmez principalement avec des smartphones, les smartphones haut de gamme ont un objectif très sophistiqué, qui rivalise avec certains reflex. Pourtant, la plupart des images enregistrées sur les smartphones restent mauvaises, notamment en raison de leur tremblement excessif ...</a:t>
            </a:r>
            <a:endParaRPr/>
          </a:p>
        </p:txBody>
      </p:sp>
      <p:pic>
        <p:nvPicPr>
          <p:cNvPr id="217" name="Google Shape;217;p36"/>
          <p:cNvPicPr preferRelativeResize="0"/>
          <p:nvPr/>
        </p:nvPicPr>
        <p:blipFill rotWithShape="1">
          <a:blip r:embed="rId3">
            <a:alphaModFix/>
          </a:blip>
          <a:srcRect b="6" l="17906" r="23860" t="0"/>
          <a:stretch/>
        </p:blipFill>
        <p:spPr>
          <a:xfrm>
            <a:off x="866499" y="1452225"/>
            <a:ext cx="3142061" cy="3034904"/>
          </a:xfrm>
          <a:custGeom>
            <a:rect b="b" l="l" r="r" t="t"/>
            <a:pathLst>
              <a:path extrusionOk="0" h="21600" w="21600">
                <a:moveTo>
                  <a:pt x="10799" y="0"/>
                </a:moveTo>
                <a:cubicBezTo>
                  <a:pt x="4834" y="0"/>
                  <a:pt x="0" y="4836"/>
                  <a:pt x="0" y="10801"/>
                </a:cubicBezTo>
                <a:cubicBezTo>
                  <a:pt x="0" y="16766"/>
                  <a:pt x="4834" y="21600"/>
                  <a:pt x="10799" y="21600"/>
                </a:cubicBezTo>
                <a:cubicBezTo>
                  <a:pt x="16763" y="21600"/>
                  <a:pt x="21600" y="16766"/>
                  <a:pt x="21600" y="10801"/>
                </a:cubicBezTo>
                <a:cubicBezTo>
                  <a:pt x="21600" y="4836"/>
                  <a:pt x="16763" y="0"/>
                  <a:pt x="10799" y="0"/>
                </a:cubicBez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Faite attention a l’</a:t>
            </a:r>
            <a:r>
              <a:rPr lang="en-US">
                <a:latin typeface="Permanent Marker"/>
                <a:ea typeface="Permanent Marker"/>
                <a:cs typeface="Permanent Marker"/>
                <a:sym typeface="Permanent Marker"/>
              </a:rPr>
              <a:t>Audio</a:t>
            </a:r>
            <a:endParaRPr/>
          </a:p>
        </p:txBody>
      </p:sp>
      <p:sp>
        <p:nvSpPr>
          <p:cNvPr id="223" name="Google Shape;223;p37"/>
          <p:cNvSpPr txBox="1"/>
          <p:nvPr>
            <p:ph idx="1" type="body"/>
          </p:nvPr>
        </p:nvSpPr>
        <p:spPr>
          <a:xfrm>
            <a:off x="4832399" y="1152475"/>
            <a:ext cx="3999902" cy="34164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1600"/>
              </a:spcBef>
              <a:spcAft>
                <a:spcPts val="0"/>
              </a:spcAft>
              <a:buSzPts val="1400"/>
              <a:buNone/>
            </a:pPr>
            <a:r>
              <a:rPr lang="en-US">
                <a:latin typeface="Source Code Pro"/>
                <a:ea typeface="Source Code Pro"/>
                <a:cs typeface="Source Code Pro"/>
                <a:sym typeface="Source Code Pro"/>
              </a:rPr>
              <a:t>Le microphone des smartphones a tendance à être omnidirectionnel, c’est-à-dire qu’ils captent tous les sons dans un espace donné plutôt que de se concentrer sur un emplacement spécifique.</a:t>
            </a:r>
            <a:endParaRPr>
              <a:latin typeface="Source Code Pro"/>
              <a:ea typeface="Source Code Pro"/>
              <a:cs typeface="Source Code Pro"/>
              <a:sym typeface="Source Code Pro"/>
            </a:endParaRPr>
          </a:p>
          <a:p>
            <a:pPr indent="0" lvl="0" marL="0" rtl="0" algn="l">
              <a:lnSpc>
                <a:spcPct val="115000"/>
              </a:lnSpc>
              <a:spcBef>
                <a:spcPts val="1600"/>
              </a:spcBef>
              <a:spcAft>
                <a:spcPts val="0"/>
              </a:spcAft>
              <a:buSzPts val="1400"/>
              <a:buNone/>
            </a:pPr>
            <a:r>
              <a:rPr lang="en-US">
                <a:latin typeface="Source Code Pro"/>
                <a:ea typeface="Source Code Pro"/>
                <a:cs typeface="Source Code Pro"/>
                <a:sym typeface="Source Code Pro"/>
              </a:rPr>
              <a:t>Pour nos besoins, nous recommandons d'éviter d'enregistrer de l'audio à partir d'un smartphone et d'utiliser un ordinateur pour ajouter ultérieurement le son en voix off ou d'utiliser un second smartphone sous forme de micro (qui serait synchronisé avec la vidéo en post-production). .</a:t>
            </a:r>
            <a:endParaRPr>
              <a:latin typeface="Source Code Pro"/>
              <a:ea typeface="Source Code Pro"/>
              <a:cs typeface="Source Code Pro"/>
              <a:sym typeface="Source Code Pro"/>
            </a:endParaRPr>
          </a:p>
        </p:txBody>
      </p:sp>
      <p:pic>
        <p:nvPicPr>
          <p:cNvPr id="224" name="Google Shape;224;p37"/>
          <p:cNvPicPr preferRelativeResize="0"/>
          <p:nvPr/>
        </p:nvPicPr>
        <p:blipFill rotWithShape="1">
          <a:blip r:embed="rId3">
            <a:alphaModFix/>
          </a:blip>
          <a:srcRect b="0" l="0" r="0" t="0"/>
          <a:stretch/>
        </p:blipFill>
        <p:spPr>
          <a:xfrm>
            <a:off x="499800" y="1261298"/>
            <a:ext cx="3746251" cy="3120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8"/>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Faites des sauvegardes</a:t>
            </a:r>
            <a:r>
              <a:rPr lang="en-US">
                <a:latin typeface="Permanent Marker"/>
                <a:ea typeface="Permanent Marker"/>
                <a:cs typeface="Permanent Marker"/>
                <a:sym typeface="Permanent Marker"/>
              </a:rPr>
              <a:t>...</a:t>
            </a:r>
            <a:endParaRPr/>
          </a:p>
        </p:txBody>
      </p:sp>
      <p:sp>
        <p:nvSpPr>
          <p:cNvPr id="230" name="Google Shape;230;p38"/>
          <p:cNvSpPr txBox="1"/>
          <p:nvPr>
            <p:ph idx="1" type="body"/>
          </p:nvPr>
        </p:nvSpPr>
        <p:spPr>
          <a:xfrm>
            <a:off x="4832399" y="1152475"/>
            <a:ext cx="3999902" cy="3416400"/>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585858"/>
              </a:buClr>
              <a:buSzPts val="1400"/>
              <a:buFont typeface="Arial"/>
              <a:buNone/>
            </a:pPr>
            <a:r>
              <a:rPr lang="en-US">
                <a:latin typeface="Source Code Pro"/>
                <a:ea typeface="Source Code Pro"/>
                <a:cs typeface="Source Code Pro"/>
                <a:sym typeface="Source Code Pro"/>
              </a:rPr>
              <a:t>Sauvegardez vos données autant que possible. Il est préférable de les sauvegarder sur un disque externe tel qu'une clé USB ou un disque dur externe.</a:t>
            </a:r>
            <a:endParaRPr/>
          </a:p>
        </p:txBody>
      </p:sp>
      <p:pic>
        <p:nvPicPr>
          <p:cNvPr id="231" name="Google Shape;231;p38"/>
          <p:cNvPicPr preferRelativeResize="0"/>
          <p:nvPr/>
        </p:nvPicPr>
        <p:blipFill rotWithShape="1">
          <a:blip r:embed="rId3">
            <a:alphaModFix/>
          </a:blip>
          <a:srcRect b="0" l="5181" r="5168" t="0"/>
          <a:stretch/>
        </p:blipFill>
        <p:spPr>
          <a:xfrm>
            <a:off x="1069150" y="1370274"/>
            <a:ext cx="2771776" cy="2980801"/>
          </a:xfrm>
          <a:custGeom>
            <a:rect b="b" l="l" r="r" t="t"/>
            <a:pathLst>
              <a:path extrusionOk="0" h="21600" w="21600">
                <a:moveTo>
                  <a:pt x="10800" y="0"/>
                </a:moveTo>
                <a:cubicBezTo>
                  <a:pt x="4835" y="0"/>
                  <a:pt x="0" y="4834"/>
                  <a:pt x="0" y="10799"/>
                </a:cubicBezTo>
                <a:cubicBezTo>
                  <a:pt x="0" y="16763"/>
                  <a:pt x="4835" y="21600"/>
                  <a:pt x="10800" y="21600"/>
                </a:cubicBezTo>
                <a:cubicBezTo>
                  <a:pt x="16765" y="21600"/>
                  <a:pt x="21600" y="16763"/>
                  <a:pt x="21600" y="10799"/>
                </a:cubicBezTo>
                <a:cubicBezTo>
                  <a:pt x="21600" y="4834"/>
                  <a:pt x="16765" y="0"/>
                  <a:pt x="10800" y="0"/>
                </a:cubicBezTo>
                <a:close/>
              </a:path>
            </a:pathLst>
          </a:cu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9"/>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Attention a la duree</a:t>
            </a:r>
            <a:endParaRPr/>
          </a:p>
        </p:txBody>
      </p:sp>
      <p:sp>
        <p:nvSpPr>
          <p:cNvPr id="237" name="Google Shape;237;p39"/>
          <p:cNvSpPr txBox="1"/>
          <p:nvPr>
            <p:ph idx="1" type="body"/>
          </p:nvPr>
        </p:nvSpPr>
        <p:spPr>
          <a:xfrm>
            <a:off x="4462374" y="1500000"/>
            <a:ext cx="3999901" cy="2483101"/>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585858"/>
              </a:buClr>
              <a:buSzPts val="1400"/>
              <a:buFont typeface="Arial"/>
              <a:buNone/>
            </a:pPr>
            <a:r>
              <a:rPr lang="en-US">
                <a:latin typeface="Source Code Pro"/>
                <a:ea typeface="Source Code Pro"/>
                <a:cs typeface="Source Code Pro"/>
                <a:sym typeface="Source Code Pro"/>
              </a:rPr>
              <a:t>parmi les dix vidéos les plus populaires sur YouTube, la plus courte était de 42 secondes et la plus longue de 9 minutes et 15 secondes. La durée moyenne de la vidéo était de 4 minutes et 20 secondes</a:t>
            </a:r>
            <a:endParaRPr/>
          </a:p>
        </p:txBody>
      </p:sp>
      <p:sp>
        <p:nvSpPr>
          <p:cNvPr id="238" name="Google Shape;238;p39"/>
          <p:cNvSpPr/>
          <p:nvPr/>
        </p:nvSpPr>
        <p:spPr>
          <a:xfrm>
            <a:off x="460899" y="1838574"/>
            <a:ext cx="3311101" cy="728951"/>
          </a:xfrm>
          <a:prstGeom prst="rect">
            <a:avLst/>
          </a:prstGeom>
          <a:noFill/>
          <a:ln>
            <a:noFill/>
          </a:ln>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3600"/>
              <a:buFont typeface="Lato"/>
              <a:buNone/>
            </a:pPr>
            <a:r>
              <a:rPr b="0" i="0" lang="en-US" sz="3600" u="none" cap="none" strike="noStrike">
                <a:solidFill>
                  <a:srgbClr val="000000"/>
                </a:solidFill>
                <a:latin typeface="Lato"/>
                <a:ea typeface="Lato"/>
                <a:cs typeface="Lato"/>
                <a:sym typeface="Lato"/>
              </a:rPr>
              <a:t>4min20secs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40"/>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800"/>
              <a:buFont typeface="Permanent Marker"/>
              <a:buNone/>
            </a:pPr>
            <a:r>
              <a:rPr lang="en-US">
                <a:latin typeface="Permanent Marker"/>
                <a:ea typeface="Permanent Marker"/>
                <a:cs typeface="Permanent Marker"/>
                <a:sym typeface="Permanent Marker"/>
              </a:rPr>
              <a:t>Garder</a:t>
            </a:r>
            <a:r>
              <a:rPr lang="en-US">
                <a:latin typeface="Permanent Marker"/>
                <a:ea typeface="Permanent Marker"/>
                <a:cs typeface="Permanent Marker"/>
                <a:sym typeface="Permanent Marker"/>
              </a:rPr>
              <a:t> les choses simples...</a:t>
            </a:r>
            <a:endParaRPr/>
          </a:p>
        </p:txBody>
      </p:sp>
      <p:sp>
        <p:nvSpPr>
          <p:cNvPr id="244" name="Google Shape;244;p40"/>
          <p:cNvSpPr txBox="1"/>
          <p:nvPr>
            <p:ph idx="1" type="body"/>
          </p:nvPr>
        </p:nvSpPr>
        <p:spPr>
          <a:xfrm>
            <a:off x="4462374" y="1500000"/>
            <a:ext cx="3999901" cy="2483101"/>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585858"/>
              </a:buClr>
              <a:buSzPts val="1400"/>
              <a:buFont typeface="Arial"/>
              <a:buNone/>
            </a:pPr>
            <a:r>
              <a:rPr lang="en-US">
                <a:latin typeface="Source Code Pro"/>
                <a:ea typeface="Source Code Pro"/>
                <a:cs typeface="Source Code Pro"/>
                <a:sym typeface="Source Code Pro"/>
              </a:rPr>
              <a:t>Les idées les plus simples sont souvent les plus puissantes, ne vous perdez pas dans une complexité excessive ... gardez la vidéo courte et sur le sujet, et évitez des applications techniques trop compliquées.</a:t>
            </a:r>
            <a:endParaRPr/>
          </a:p>
        </p:txBody>
      </p:sp>
      <p:pic>
        <p:nvPicPr>
          <p:cNvPr id="245" name="Google Shape;245;p40"/>
          <p:cNvPicPr preferRelativeResize="0"/>
          <p:nvPr/>
        </p:nvPicPr>
        <p:blipFill rotWithShape="1">
          <a:blip r:embed="rId3">
            <a:alphaModFix/>
          </a:blip>
          <a:srcRect b="4" l="0" r="0" t="0"/>
          <a:stretch/>
        </p:blipFill>
        <p:spPr>
          <a:xfrm>
            <a:off x="790724" y="1330200"/>
            <a:ext cx="2748302" cy="2822576"/>
          </a:xfrm>
          <a:custGeom>
            <a:rect b="b" l="l" r="r" t="t"/>
            <a:pathLst>
              <a:path extrusionOk="0" h="21600" w="21600">
                <a:moveTo>
                  <a:pt x="10798" y="0"/>
                </a:moveTo>
                <a:cubicBezTo>
                  <a:pt x="4834" y="0"/>
                  <a:pt x="0" y="4835"/>
                  <a:pt x="0" y="10800"/>
                </a:cubicBezTo>
                <a:cubicBezTo>
                  <a:pt x="0" y="16765"/>
                  <a:pt x="4834" y="21600"/>
                  <a:pt x="10798" y="21600"/>
                </a:cubicBezTo>
                <a:cubicBezTo>
                  <a:pt x="16763" y="21600"/>
                  <a:pt x="21600" y="16765"/>
                  <a:pt x="21600" y="10800"/>
                </a:cubicBezTo>
                <a:cubicBezTo>
                  <a:pt x="21600" y="4835"/>
                  <a:pt x="16763" y="0"/>
                  <a:pt x="10798" y="0"/>
                </a:cubicBez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pic>
        <p:nvPicPr>
          <p:cNvPr id="250" name="Google Shape;250;p41"/>
          <p:cNvPicPr preferRelativeResize="0"/>
          <p:nvPr/>
        </p:nvPicPr>
        <p:blipFill rotWithShape="1">
          <a:blip r:embed="rId3">
            <a:alphaModFix/>
          </a:blip>
          <a:srcRect b="0" l="0" r="85434" t="0"/>
          <a:stretch/>
        </p:blipFill>
        <p:spPr>
          <a:xfrm>
            <a:off x="-1" y="0"/>
            <a:ext cx="998926" cy="5143500"/>
          </a:xfrm>
          <a:prstGeom prst="rect">
            <a:avLst/>
          </a:prstGeom>
          <a:noFill/>
          <a:ln>
            <a:noFill/>
          </a:ln>
        </p:spPr>
      </p:pic>
      <p:pic>
        <p:nvPicPr>
          <p:cNvPr id="251" name="Google Shape;251;p41"/>
          <p:cNvPicPr preferRelativeResize="0"/>
          <p:nvPr/>
        </p:nvPicPr>
        <p:blipFill rotWithShape="1">
          <a:blip r:embed="rId3">
            <a:alphaModFix/>
          </a:blip>
          <a:srcRect b="0" l="80989" r="0" t="0"/>
          <a:stretch/>
        </p:blipFill>
        <p:spPr>
          <a:xfrm>
            <a:off x="7840274" y="0"/>
            <a:ext cx="1303726" cy="5143500"/>
          </a:xfrm>
          <a:prstGeom prst="rect">
            <a:avLst/>
          </a:prstGeom>
          <a:noFill/>
          <a:ln>
            <a:noFill/>
          </a:ln>
        </p:spPr>
      </p:pic>
      <p:pic>
        <p:nvPicPr>
          <p:cNvPr id="252" name="Google Shape;252;p41"/>
          <p:cNvPicPr preferRelativeResize="0"/>
          <p:nvPr/>
        </p:nvPicPr>
        <p:blipFill rotWithShape="1">
          <a:blip r:embed="rId3">
            <a:alphaModFix/>
          </a:blip>
          <a:srcRect b="0" l="16164" r="16480" t="0"/>
          <a:stretch/>
        </p:blipFill>
        <p:spPr>
          <a:xfrm>
            <a:off x="2262412" y="0"/>
            <a:ext cx="4619177" cy="5143500"/>
          </a:xfrm>
          <a:prstGeom prst="rect">
            <a:avLst/>
          </a:prstGeom>
          <a:noFill/>
          <a:ln>
            <a:noFill/>
          </a:ln>
        </p:spPr>
      </p:pic>
      <p:pic>
        <p:nvPicPr>
          <p:cNvPr id="253" name="Google Shape;253;p41"/>
          <p:cNvPicPr preferRelativeResize="0"/>
          <p:nvPr/>
        </p:nvPicPr>
        <p:blipFill rotWithShape="1">
          <a:blip r:embed="rId4">
            <a:alphaModFix/>
          </a:blip>
          <a:srcRect b="0" l="0" r="0" t="61234"/>
          <a:stretch/>
        </p:blipFill>
        <p:spPr>
          <a:xfrm>
            <a:off x="935250" y="2750626"/>
            <a:ext cx="7273525" cy="1392475"/>
          </a:xfrm>
          <a:prstGeom prst="rect">
            <a:avLst/>
          </a:prstGeom>
          <a:noFill/>
          <a:ln>
            <a:noFill/>
          </a:ln>
        </p:spPr>
      </p:pic>
      <p:sp>
        <p:nvSpPr>
          <p:cNvPr id="254" name="Google Shape;254;p41"/>
          <p:cNvSpPr txBox="1"/>
          <p:nvPr/>
        </p:nvSpPr>
        <p:spPr>
          <a:xfrm>
            <a:off x="998925" y="351925"/>
            <a:ext cx="7273500" cy="23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t>Le projet FATI (2017-3-CY02-KA205-001111) a été cofinancé avec le support du programme ERASMUS+ de la Commission européenne. Ses contenus et matériaux sont la seule responsabilité de leurs auteurs. La commission ne peut être tenue comme responsable de son utilisation, et des informations contenues. </a:t>
            </a:r>
            <a:endParaRPr sz="2200"/>
          </a:p>
          <a:p>
            <a:pPr indent="0" lvl="0" marL="0" rtl="0" algn="l">
              <a:spcBef>
                <a:spcPts val="0"/>
              </a:spcBef>
              <a:spcAft>
                <a:spcPts val="0"/>
              </a:spcAft>
              <a:buNone/>
            </a:pPr>
            <a:r>
              <a:t/>
            </a:r>
            <a:endParaRPr sz="2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42"/>
          <p:cNvPicPr preferRelativeResize="0"/>
          <p:nvPr/>
        </p:nvPicPr>
        <p:blipFill rotWithShape="1">
          <a:blip r:embed="rId3">
            <a:alphaModFix/>
          </a:blip>
          <a:srcRect b="0" l="0" r="85434" t="0"/>
          <a:stretch/>
        </p:blipFill>
        <p:spPr>
          <a:xfrm>
            <a:off x="-1" y="0"/>
            <a:ext cx="998925" cy="5143500"/>
          </a:xfrm>
          <a:prstGeom prst="rect">
            <a:avLst/>
          </a:prstGeom>
          <a:noFill/>
          <a:ln>
            <a:noFill/>
          </a:ln>
        </p:spPr>
      </p:pic>
      <p:pic>
        <p:nvPicPr>
          <p:cNvPr id="260" name="Google Shape;260;p42"/>
          <p:cNvPicPr preferRelativeResize="0"/>
          <p:nvPr/>
        </p:nvPicPr>
        <p:blipFill rotWithShape="1">
          <a:blip r:embed="rId3">
            <a:alphaModFix/>
          </a:blip>
          <a:srcRect b="0" l="80988" r="0" t="0"/>
          <a:stretch/>
        </p:blipFill>
        <p:spPr>
          <a:xfrm>
            <a:off x="7840274" y="0"/>
            <a:ext cx="1303725" cy="5143500"/>
          </a:xfrm>
          <a:prstGeom prst="rect">
            <a:avLst/>
          </a:prstGeom>
          <a:noFill/>
          <a:ln>
            <a:noFill/>
          </a:ln>
        </p:spPr>
      </p:pic>
      <p:pic>
        <p:nvPicPr>
          <p:cNvPr id="261" name="Google Shape;261;p42"/>
          <p:cNvPicPr preferRelativeResize="0"/>
          <p:nvPr/>
        </p:nvPicPr>
        <p:blipFill rotWithShape="1">
          <a:blip r:embed="rId3">
            <a:alphaModFix/>
          </a:blip>
          <a:srcRect b="0" l="16165" r="16475" t="0"/>
          <a:stretch/>
        </p:blipFill>
        <p:spPr>
          <a:xfrm>
            <a:off x="2262412" y="0"/>
            <a:ext cx="4619179" cy="5143500"/>
          </a:xfrm>
          <a:prstGeom prst="rect">
            <a:avLst/>
          </a:prstGeom>
          <a:noFill/>
          <a:ln>
            <a:noFill/>
          </a:ln>
        </p:spPr>
      </p:pic>
      <p:pic>
        <p:nvPicPr>
          <p:cNvPr id="262" name="Google Shape;262;p42"/>
          <p:cNvPicPr preferRelativeResize="0"/>
          <p:nvPr/>
        </p:nvPicPr>
        <p:blipFill rotWithShape="1">
          <a:blip r:embed="rId4">
            <a:alphaModFix/>
          </a:blip>
          <a:srcRect b="0" l="0" r="0" t="0"/>
          <a:stretch/>
        </p:blipFill>
        <p:spPr>
          <a:xfrm>
            <a:off x="935249" y="551049"/>
            <a:ext cx="7273525" cy="35920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00"/>
              <a:buFont typeface="Permanent Marker"/>
              <a:buNone/>
            </a:pPr>
            <a:r>
              <a:rPr lang="en-US" sz="2100">
                <a:latin typeface="Permanent Marker"/>
                <a:ea typeface="Permanent Marker"/>
                <a:cs typeface="Permanent Marker"/>
                <a:sym typeface="Permanent Marker"/>
              </a:rPr>
              <a:t>Programme</a:t>
            </a:r>
            <a:endParaRPr/>
          </a:p>
        </p:txBody>
      </p:sp>
      <p:sp>
        <p:nvSpPr>
          <p:cNvPr id="73" name="Google Shape;73;p16"/>
          <p:cNvSpPr txBox="1"/>
          <p:nvPr>
            <p:ph idx="1" type="body"/>
          </p:nvPr>
        </p:nvSpPr>
        <p:spPr>
          <a:xfrm>
            <a:off x="771599" y="1152850"/>
            <a:ext cx="8060702" cy="3652800"/>
          </a:xfrm>
          <a:prstGeom prst="rect">
            <a:avLst/>
          </a:prstGeom>
          <a:noFill/>
          <a:ln>
            <a:noFill/>
          </a:ln>
        </p:spPr>
        <p:txBody>
          <a:bodyPr anchorCtr="0" anchor="t" bIns="91400" lIns="91400" spcFirstLastPara="1" rIns="91400" wrap="square" tIns="91400">
            <a:noAutofit/>
          </a:bodyPr>
          <a:lstStyle/>
          <a:p>
            <a:pPr indent="-270762" lvl="0" marL="374904" rtl="0" algn="l">
              <a:lnSpc>
                <a:spcPct val="115000"/>
              </a:lnSpc>
              <a:spcBef>
                <a:spcPts val="0"/>
              </a:spcBef>
              <a:spcAft>
                <a:spcPts val="0"/>
              </a:spcAft>
              <a:buClr>
                <a:srgbClr val="272A2E"/>
              </a:buClr>
              <a:buSzPts val="1300"/>
              <a:buFont typeface="Source Code Pro"/>
              <a:buAutoNum type="arabicPeriod"/>
            </a:pPr>
            <a:r>
              <a:rPr lang="en-US" sz="1312">
                <a:solidFill>
                  <a:srgbClr val="272A2E"/>
                </a:solidFill>
                <a:latin typeface="Source Code Pro"/>
                <a:ea typeface="Source Code Pro"/>
                <a:cs typeface="Source Code Pro"/>
                <a:sym typeface="Source Code Pro"/>
              </a:rPr>
              <a:t>Le pouvoir des videos web </a:t>
            </a:r>
            <a:endParaRPr sz="1312">
              <a:solidFill>
                <a:srgbClr val="272A2E"/>
              </a:solidFill>
              <a:latin typeface="Source Code Pro"/>
              <a:ea typeface="Source Code Pro"/>
              <a:cs typeface="Source Code Pro"/>
              <a:sym typeface="Source Code Pro"/>
            </a:endParaRPr>
          </a:p>
          <a:p>
            <a:pPr indent="-270763" lvl="0" marL="374904" rtl="0" algn="l">
              <a:lnSpc>
                <a:spcPct val="115000"/>
              </a:lnSpc>
              <a:spcBef>
                <a:spcPts val="0"/>
              </a:spcBef>
              <a:spcAft>
                <a:spcPts val="0"/>
              </a:spcAft>
              <a:buClr>
                <a:srgbClr val="272A2E"/>
              </a:buClr>
              <a:buSzPts val="1300"/>
              <a:buFont typeface="Source Code Pro"/>
              <a:buAutoNum type="arabicPeriod"/>
            </a:pPr>
            <a:r>
              <a:rPr lang="en-US" sz="1312">
                <a:solidFill>
                  <a:srgbClr val="272A2E"/>
                </a:solidFill>
                <a:latin typeface="Source Code Pro"/>
                <a:ea typeface="Source Code Pro"/>
                <a:cs typeface="Source Code Pro"/>
                <a:sym typeface="Source Code Pro"/>
              </a:rPr>
              <a:t>La videos web chez les assocs </a:t>
            </a:r>
            <a:endParaRPr/>
          </a:p>
          <a:p>
            <a:pPr indent="374904" lvl="0" marL="0" rtl="0" algn="l">
              <a:lnSpc>
                <a:spcPct val="115000"/>
              </a:lnSpc>
              <a:spcBef>
                <a:spcPts val="1300"/>
              </a:spcBef>
              <a:spcAft>
                <a:spcPts val="0"/>
              </a:spcAft>
              <a:buSzPts val="1312"/>
              <a:buNone/>
            </a:pPr>
            <a:r>
              <a:rPr lang="en-US" sz="1312">
                <a:solidFill>
                  <a:srgbClr val="272A2E"/>
                </a:solidFill>
                <a:latin typeface="Source Code Pro"/>
                <a:ea typeface="Source Code Pro"/>
                <a:cs typeface="Source Code Pro"/>
                <a:sym typeface="Source Code Pro"/>
              </a:rPr>
              <a:t>2. 1.Videos web classique</a:t>
            </a:r>
            <a:endParaRPr/>
          </a:p>
          <a:p>
            <a:pPr indent="374904" lvl="0" marL="0" rtl="0" algn="l">
              <a:lnSpc>
                <a:spcPct val="115000"/>
              </a:lnSpc>
              <a:spcBef>
                <a:spcPts val="1300"/>
              </a:spcBef>
              <a:spcAft>
                <a:spcPts val="0"/>
              </a:spcAft>
              <a:buSzPts val="1312"/>
              <a:buNone/>
            </a:pPr>
            <a:r>
              <a:rPr lang="en-US" sz="1312">
                <a:solidFill>
                  <a:srgbClr val="272A2E"/>
                </a:solidFill>
                <a:latin typeface="Source Code Pro"/>
                <a:ea typeface="Source Code Pro"/>
                <a:cs typeface="Source Code Pro"/>
                <a:sym typeface="Source Code Pro"/>
              </a:rPr>
              <a:t>2. 2.Digital Story Telling en utilisant des Photos + Narration</a:t>
            </a:r>
            <a:endParaRPr/>
          </a:p>
          <a:p>
            <a:pPr indent="374904" lvl="0" marL="0" rtl="0" algn="l">
              <a:lnSpc>
                <a:spcPct val="115000"/>
              </a:lnSpc>
              <a:spcBef>
                <a:spcPts val="1300"/>
              </a:spcBef>
              <a:spcAft>
                <a:spcPts val="0"/>
              </a:spcAft>
              <a:buSzPts val="1312"/>
              <a:buNone/>
            </a:pPr>
            <a:r>
              <a:rPr lang="en-US" sz="1312">
                <a:solidFill>
                  <a:srgbClr val="272A2E"/>
                </a:solidFill>
                <a:latin typeface="Source Code Pro"/>
                <a:ea typeface="Source Code Pro"/>
                <a:cs typeface="Source Code Pro"/>
                <a:sym typeface="Source Code Pro"/>
              </a:rPr>
              <a:t>2. 3.Videos avec un appel à l'action</a:t>
            </a:r>
            <a:endParaRPr/>
          </a:p>
          <a:p>
            <a:pPr indent="374904" lvl="0" marL="0" rtl="0" algn="l">
              <a:lnSpc>
                <a:spcPct val="115000"/>
              </a:lnSpc>
              <a:spcBef>
                <a:spcPts val="1300"/>
              </a:spcBef>
              <a:spcAft>
                <a:spcPts val="0"/>
              </a:spcAft>
              <a:buSzPts val="1312"/>
              <a:buNone/>
            </a:pPr>
            <a:r>
              <a:rPr lang="en-US" sz="1312">
                <a:solidFill>
                  <a:srgbClr val="272A2E"/>
                </a:solidFill>
                <a:latin typeface="Source Code Pro"/>
                <a:ea typeface="Source Code Pro"/>
                <a:cs typeface="Source Code Pro"/>
                <a:sym typeface="Source Code Pro"/>
              </a:rPr>
              <a:t>2. 4.Animation</a:t>
            </a:r>
            <a:endParaRPr/>
          </a:p>
          <a:p>
            <a:pPr indent="0" lvl="0" marL="0" rtl="0" algn="l">
              <a:lnSpc>
                <a:spcPct val="115000"/>
              </a:lnSpc>
              <a:spcBef>
                <a:spcPts val="1300"/>
              </a:spcBef>
              <a:spcAft>
                <a:spcPts val="0"/>
              </a:spcAft>
              <a:buSzPts val="1312"/>
              <a:buNone/>
            </a:pPr>
            <a:r>
              <a:rPr lang="en-US" sz="1312">
                <a:solidFill>
                  <a:srgbClr val="272A2E"/>
                </a:solidFill>
                <a:latin typeface="Source Code Pro"/>
                <a:ea typeface="Source Code Pro"/>
                <a:cs typeface="Source Code Pro"/>
                <a:sym typeface="Source Code Pro"/>
              </a:rPr>
              <a:t>3. Video pour l’inclusion Social </a:t>
            </a:r>
            <a:endParaRPr/>
          </a:p>
          <a:p>
            <a:pPr indent="0" lvl="0" marL="0" rtl="0" algn="l">
              <a:lnSpc>
                <a:spcPct val="115000"/>
              </a:lnSpc>
              <a:spcBef>
                <a:spcPts val="1300"/>
              </a:spcBef>
              <a:spcAft>
                <a:spcPts val="0"/>
              </a:spcAft>
              <a:buSzPts val="1312"/>
              <a:buNone/>
            </a:pPr>
            <a:r>
              <a:rPr lang="en-US" sz="1312">
                <a:solidFill>
                  <a:srgbClr val="272A2E"/>
                </a:solidFill>
                <a:latin typeface="Source Code Pro"/>
                <a:ea typeface="Source Code Pro"/>
                <a:cs typeface="Source Code Pro"/>
                <a:sym typeface="Source Code Pro"/>
              </a:rPr>
              <a:t>4. Techniques de montage videos</a:t>
            </a:r>
            <a:endParaRPr/>
          </a:p>
          <a:p>
            <a:pPr indent="0" lvl="0" marL="0" rtl="0" algn="l">
              <a:lnSpc>
                <a:spcPct val="115000"/>
              </a:lnSpc>
              <a:spcBef>
                <a:spcPts val="1300"/>
              </a:spcBef>
              <a:spcAft>
                <a:spcPts val="0"/>
              </a:spcAft>
              <a:buSzPts val="1312"/>
              <a:buNone/>
            </a:pPr>
            <a:br>
              <a:rPr lang="en-US" sz="1312">
                <a:solidFill>
                  <a:srgbClr val="272A2E"/>
                </a:solidFill>
                <a:latin typeface="Source Code Pro"/>
                <a:ea typeface="Source Code Pro"/>
                <a:cs typeface="Source Code Pro"/>
                <a:sym typeface="Source Code Pro"/>
              </a:rPr>
            </a:b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7"/>
          <p:cNvSpPr txBox="1"/>
          <p:nvPr>
            <p:ph type="title"/>
          </p:nvPr>
        </p:nvSpPr>
        <p:spPr>
          <a:xfrm>
            <a:off x="311699" y="306000"/>
            <a:ext cx="8520600" cy="572700"/>
          </a:xfrm>
          <a:prstGeom prst="rect">
            <a:avLst/>
          </a:prstGeom>
          <a:noFill/>
          <a:ln>
            <a:noFill/>
          </a:ln>
        </p:spPr>
        <p:txBody>
          <a:bodyPr anchorCtr="0" anchor="t" bIns="91400" lIns="91400" spcFirstLastPara="1" rIns="91400" wrap="square" tIns="91400">
            <a:noAutofit/>
          </a:bodyPr>
          <a:lstStyle/>
          <a:p>
            <a:pPr indent="-368300" lvl="0" marL="457200" marR="0" rtl="0" algn="l">
              <a:lnSpc>
                <a:spcPct val="100000"/>
              </a:lnSpc>
              <a:spcBef>
                <a:spcPts val="0"/>
              </a:spcBef>
              <a:spcAft>
                <a:spcPts val="0"/>
              </a:spcAft>
              <a:buClr>
                <a:srgbClr val="000000"/>
              </a:buClr>
              <a:buSzPts val="2200"/>
              <a:buFont typeface="Permanent Marker"/>
              <a:buAutoNum type="arabicPeriod"/>
            </a:pPr>
            <a:r>
              <a:rPr lang="en-US" sz="2200">
                <a:latin typeface="Permanent Marker"/>
                <a:ea typeface="Permanent Marker"/>
                <a:cs typeface="Permanent Marker"/>
                <a:sym typeface="Permanent Marker"/>
              </a:rPr>
              <a:t>Le pouvoir des videos web </a:t>
            </a:r>
            <a:endParaRPr sz="2200">
              <a:latin typeface="Permanent Marker"/>
              <a:ea typeface="Permanent Marker"/>
              <a:cs typeface="Permanent Marker"/>
              <a:sym typeface="Permanent Marker"/>
            </a:endParaRPr>
          </a:p>
          <a:p>
            <a:pPr indent="0" lvl="0" marL="0" marR="0" rtl="0" algn="l">
              <a:lnSpc>
                <a:spcPct val="100000"/>
              </a:lnSpc>
              <a:spcBef>
                <a:spcPts val="0"/>
              </a:spcBef>
              <a:spcAft>
                <a:spcPts val="0"/>
              </a:spcAft>
              <a:buNone/>
            </a:pPr>
            <a:r>
              <a:t/>
            </a:r>
            <a:endParaRPr sz="2200">
              <a:latin typeface="Permanent Marker"/>
              <a:ea typeface="Permanent Marker"/>
              <a:cs typeface="Permanent Marker"/>
              <a:sym typeface="Permanent Marker"/>
            </a:endParaRPr>
          </a:p>
        </p:txBody>
      </p:sp>
      <p:sp>
        <p:nvSpPr>
          <p:cNvPr id="79" name="Google Shape;79;p17"/>
          <p:cNvSpPr txBox="1"/>
          <p:nvPr>
            <p:ph idx="1" type="body"/>
          </p:nvPr>
        </p:nvSpPr>
        <p:spPr>
          <a:xfrm>
            <a:off x="311700" y="878699"/>
            <a:ext cx="8700300" cy="39588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0"/>
              </a:spcBef>
              <a:spcAft>
                <a:spcPts val="0"/>
              </a:spcAft>
              <a:buSzPts val="1600"/>
              <a:buNone/>
            </a:pPr>
            <a:r>
              <a:rPr lang="en-US" sz="1600">
                <a:solidFill>
                  <a:srgbClr val="272A2E"/>
                </a:solidFill>
                <a:latin typeface="Source Code Pro"/>
                <a:ea typeface="Source Code Pro"/>
                <a:cs typeface="Source Code Pro"/>
                <a:sym typeface="Source Code Pro"/>
              </a:rPr>
              <a:t>Si elle est </a:t>
            </a:r>
            <a:r>
              <a:rPr lang="en-US" sz="1600">
                <a:solidFill>
                  <a:srgbClr val="272A2E"/>
                </a:solidFill>
                <a:latin typeface="Source Code Pro"/>
                <a:ea typeface="Source Code Pro"/>
                <a:cs typeface="Source Code Pro"/>
                <a:sym typeface="Source Code Pro"/>
              </a:rPr>
              <a:t>utilisée</a:t>
            </a:r>
            <a:r>
              <a:rPr lang="en-US" sz="1600">
                <a:solidFill>
                  <a:srgbClr val="272A2E"/>
                </a:solidFill>
                <a:latin typeface="Source Code Pro"/>
                <a:ea typeface="Source Code Pro"/>
                <a:cs typeface="Source Code Pro"/>
                <a:sym typeface="Source Code Pro"/>
              </a:rPr>
              <a:t> </a:t>
            </a:r>
            <a:r>
              <a:rPr lang="en-US" sz="1600">
                <a:solidFill>
                  <a:srgbClr val="272A2E"/>
                </a:solidFill>
                <a:latin typeface="Source Code Pro"/>
                <a:ea typeface="Source Code Pro"/>
                <a:cs typeface="Source Code Pro"/>
                <a:sym typeface="Source Code Pro"/>
              </a:rPr>
              <a:t>adéquatement</a:t>
            </a:r>
            <a:r>
              <a:rPr lang="en-US" sz="1600">
                <a:solidFill>
                  <a:srgbClr val="272A2E"/>
                </a:solidFill>
                <a:latin typeface="Source Code Pro"/>
                <a:ea typeface="Source Code Pro"/>
                <a:cs typeface="Source Code Pro"/>
                <a:sym typeface="Source Code Pro"/>
              </a:rPr>
              <a:t>, la </a:t>
            </a:r>
            <a:r>
              <a:rPr lang="en-US" sz="1600">
                <a:solidFill>
                  <a:srgbClr val="272A2E"/>
                </a:solidFill>
                <a:latin typeface="Source Code Pro"/>
                <a:ea typeface="Source Code Pro"/>
                <a:cs typeface="Source Code Pro"/>
                <a:sym typeface="Source Code Pro"/>
              </a:rPr>
              <a:t>vidéo</a:t>
            </a:r>
            <a:r>
              <a:rPr lang="en-US" sz="1600">
                <a:solidFill>
                  <a:srgbClr val="272A2E"/>
                </a:solidFill>
                <a:latin typeface="Source Code Pro"/>
                <a:ea typeface="Source Code Pro"/>
                <a:cs typeface="Source Code Pro"/>
                <a:sym typeface="Source Code Pro"/>
              </a:rPr>
              <a:t> </a:t>
            </a:r>
            <a:r>
              <a:rPr lang="en-US" sz="1600">
                <a:solidFill>
                  <a:srgbClr val="272A2E"/>
                </a:solidFill>
                <a:latin typeface="Source Code Pro"/>
                <a:ea typeface="Source Code Pro"/>
                <a:cs typeface="Source Code Pro"/>
                <a:sym typeface="Source Code Pro"/>
              </a:rPr>
              <a:t>peut</a:t>
            </a:r>
            <a:r>
              <a:rPr lang="en-US" sz="1600">
                <a:solidFill>
                  <a:srgbClr val="272A2E"/>
                </a:solidFill>
                <a:latin typeface="Source Code Pro"/>
                <a:ea typeface="Source Code Pro"/>
                <a:cs typeface="Source Code Pro"/>
                <a:sym typeface="Source Code Pro"/>
              </a:rPr>
              <a:t> </a:t>
            </a:r>
            <a:r>
              <a:rPr lang="en-US" sz="1600">
                <a:solidFill>
                  <a:srgbClr val="272A2E"/>
                </a:solidFill>
                <a:latin typeface="Source Code Pro"/>
                <a:ea typeface="Source Code Pro"/>
                <a:cs typeface="Source Code Pro"/>
                <a:sym typeface="Source Code Pro"/>
              </a:rPr>
              <a:t>être</a:t>
            </a:r>
            <a:r>
              <a:rPr lang="en-US" sz="1600">
                <a:solidFill>
                  <a:srgbClr val="272A2E"/>
                </a:solidFill>
                <a:latin typeface="Source Code Pro"/>
                <a:ea typeface="Source Code Pro"/>
                <a:cs typeface="Source Code Pro"/>
                <a:sym typeface="Source Code Pro"/>
              </a:rPr>
              <a:t> un </a:t>
            </a:r>
            <a:r>
              <a:rPr lang="en-US" sz="1600">
                <a:solidFill>
                  <a:srgbClr val="272A2E"/>
                </a:solidFill>
                <a:latin typeface="Source Code Pro"/>
                <a:ea typeface="Source Code Pro"/>
                <a:cs typeface="Source Code Pro"/>
                <a:sym typeface="Source Code Pro"/>
              </a:rPr>
              <a:t>média</a:t>
            </a:r>
            <a:r>
              <a:rPr lang="en-US" sz="1600">
                <a:solidFill>
                  <a:srgbClr val="272A2E"/>
                </a:solidFill>
                <a:latin typeface="Source Code Pro"/>
                <a:ea typeface="Source Code Pro"/>
                <a:cs typeface="Source Code Pro"/>
                <a:sym typeface="Source Code Pro"/>
              </a:rPr>
              <a:t> </a:t>
            </a:r>
            <a:r>
              <a:rPr lang="en-US" sz="1600">
                <a:solidFill>
                  <a:srgbClr val="272A2E"/>
                </a:solidFill>
                <a:latin typeface="Source Code Pro"/>
                <a:ea typeface="Source Code Pro"/>
                <a:cs typeface="Source Code Pro"/>
                <a:sym typeface="Source Code Pro"/>
              </a:rPr>
              <a:t>extrêmement</a:t>
            </a:r>
            <a:r>
              <a:rPr lang="en-US" sz="1600">
                <a:solidFill>
                  <a:srgbClr val="272A2E"/>
                </a:solidFill>
                <a:latin typeface="Source Code Pro"/>
                <a:ea typeface="Source Code Pro"/>
                <a:cs typeface="Source Code Pro"/>
                <a:sym typeface="Source Code Pro"/>
              </a:rPr>
              <a:t> puissant pour </a:t>
            </a:r>
            <a:r>
              <a:rPr lang="en-US" sz="1600">
                <a:solidFill>
                  <a:srgbClr val="272A2E"/>
                </a:solidFill>
                <a:latin typeface="Source Code Pro"/>
                <a:ea typeface="Source Code Pro"/>
                <a:cs typeface="Source Code Pro"/>
                <a:sym typeface="Source Code Pro"/>
              </a:rPr>
              <a:t>délivrer</a:t>
            </a:r>
            <a:r>
              <a:rPr lang="en-US" sz="1600">
                <a:solidFill>
                  <a:srgbClr val="272A2E"/>
                </a:solidFill>
                <a:latin typeface="Source Code Pro"/>
                <a:ea typeface="Source Code Pro"/>
                <a:cs typeface="Source Code Pro"/>
                <a:sym typeface="Source Code Pro"/>
              </a:rPr>
              <a:t> votre message. En effet certaines </a:t>
            </a:r>
            <a:r>
              <a:rPr lang="en-US" sz="1600">
                <a:solidFill>
                  <a:srgbClr val="272A2E"/>
                </a:solidFill>
                <a:latin typeface="Source Code Pro"/>
                <a:ea typeface="Source Code Pro"/>
                <a:cs typeface="Source Code Pro"/>
                <a:sym typeface="Source Code Pro"/>
              </a:rPr>
              <a:t>études</a:t>
            </a:r>
            <a:r>
              <a:rPr lang="en-US" sz="1600">
                <a:solidFill>
                  <a:srgbClr val="272A2E"/>
                </a:solidFill>
                <a:latin typeface="Source Code Pro"/>
                <a:ea typeface="Source Code Pro"/>
                <a:cs typeface="Source Code Pro"/>
                <a:sym typeface="Source Code Pro"/>
              </a:rPr>
              <a:t> montrent que : </a:t>
            </a:r>
            <a:endParaRPr/>
          </a:p>
          <a:p>
            <a:pPr indent="-330200" lvl="0" marL="457200" rtl="0" algn="l">
              <a:lnSpc>
                <a:spcPct val="115000"/>
              </a:lnSpc>
              <a:spcBef>
                <a:spcPts val="1600"/>
              </a:spcBef>
              <a:spcAft>
                <a:spcPts val="0"/>
              </a:spcAft>
              <a:buClr>
                <a:srgbClr val="272A2E"/>
              </a:buClr>
              <a:buSzPts val="1600"/>
              <a:buFont typeface="Source Code Pro"/>
              <a:buAutoNum type="arabicPeriod"/>
            </a:pPr>
            <a:r>
              <a:rPr lang="en-US" sz="1600">
                <a:solidFill>
                  <a:srgbClr val="272A2E"/>
                </a:solidFill>
                <a:latin typeface="Source Code Pro"/>
                <a:ea typeface="Source Code Pro"/>
                <a:cs typeface="Source Code Pro"/>
                <a:sym typeface="Source Code Pro"/>
              </a:rPr>
              <a:t>Avant de lire du texte</a:t>
            </a:r>
            <a:r>
              <a:rPr lang="en-US" sz="1600">
                <a:solidFill>
                  <a:srgbClr val="272A2E"/>
                </a:solidFill>
                <a:latin typeface="Source Code Pro"/>
                <a:ea typeface="Source Code Pro"/>
                <a:cs typeface="Source Code Pro"/>
                <a:sym typeface="Source Code Pro"/>
              </a:rPr>
              <a:t>, 60% des utilisateurs d’un site web regarderons une </a:t>
            </a:r>
            <a:r>
              <a:rPr lang="en-US" sz="1600">
                <a:solidFill>
                  <a:srgbClr val="272A2E"/>
                </a:solidFill>
                <a:latin typeface="Source Code Pro"/>
                <a:ea typeface="Source Code Pro"/>
                <a:cs typeface="Source Code Pro"/>
                <a:sym typeface="Source Code Pro"/>
              </a:rPr>
              <a:t>vidéo</a:t>
            </a:r>
            <a:r>
              <a:rPr lang="en-US" sz="1600">
                <a:solidFill>
                  <a:srgbClr val="272A2E"/>
                </a:solidFill>
                <a:latin typeface="Source Code Pro"/>
                <a:ea typeface="Source Code Pro"/>
                <a:cs typeface="Source Code Pro"/>
                <a:sym typeface="Source Code Pro"/>
              </a:rPr>
              <a:t> si disponible. (Diode Digital)</a:t>
            </a:r>
            <a:endParaRPr/>
          </a:p>
          <a:p>
            <a:pPr indent="-330200" lvl="0" marL="457200" rtl="0" algn="l">
              <a:lnSpc>
                <a:spcPct val="115000"/>
              </a:lnSpc>
              <a:spcBef>
                <a:spcPts val="0"/>
              </a:spcBef>
              <a:spcAft>
                <a:spcPts val="0"/>
              </a:spcAft>
              <a:buClr>
                <a:srgbClr val="272A2E"/>
              </a:buClr>
              <a:buSzPts val="1600"/>
              <a:buFont typeface="Source Code Pro"/>
              <a:buAutoNum type="arabicPeriod"/>
            </a:pPr>
            <a:r>
              <a:rPr lang="en-US" sz="1600">
                <a:solidFill>
                  <a:srgbClr val="272A2E"/>
                </a:solidFill>
                <a:latin typeface="Source Code Pro"/>
                <a:ea typeface="Source Code Pro"/>
                <a:cs typeface="Source Code Pro"/>
                <a:sym typeface="Source Code Pro"/>
              </a:rPr>
              <a:t>En moyenne un utilisateur passe 16 minutes et 49 secondes à regarder des </a:t>
            </a:r>
            <a:r>
              <a:rPr lang="en-US" sz="1600">
                <a:solidFill>
                  <a:srgbClr val="272A2E"/>
                </a:solidFill>
                <a:latin typeface="Source Code Pro"/>
                <a:ea typeface="Source Code Pro"/>
                <a:cs typeface="Source Code Pro"/>
                <a:sym typeface="Source Code Pro"/>
              </a:rPr>
              <a:t>vidéos</a:t>
            </a:r>
            <a:r>
              <a:rPr lang="en-US" sz="1600">
                <a:solidFill>
                  <a:srgbClr val="272A2E"/>
                </a:solidFill>
                <a:latin typeface="Source Code Pro"/>
                <a:ea typeface="Source Code Pro"/>
                <a:cs typeface="Source Code Pro"/>
                <a:sym typeface="Source Code Pro"/>
              </a:rPr>
              <a:t> publicitaires en ligne.</a:t>
            </a:r>
            <a:r>
              <a:rPr lang="en-US" sz="1600">
                <a:solidFill>
                  <a:srgbClr val="272A2E"/>
                </a:solidFill>
                <a:latin typeface="Source Code Pro"/>
                <a:ea typeface="Source Code Pro"/>
                <a:cs typeface="Source Code Pro"/>
                <a:sym typeface="Source Code Pro"/>
              </a:rPr>
              <a:t>(ComScore)</a:t>
            </a:r>
            <a:endParaRPr/>
          </a:p>
          <a:p>
            <a:pPr indent="-330200" lvl="0" marL="457200" rtl="0" algn="l">
              <a:lnSpc>
                <a:spcPct val="115000"/>
              </a:lnSpc>
              <a:spcBef>
                <a:spcPts val="0"/>
              </a:spcBef>
              <a:spcAft>
                <a:spcPts val="0"/>
              </a:spcAft>
              <a:buClr>
                <a:srgbClr val="272A2E"/>
              </a:buClr>
              <a:buSzPts val="1600"/>
              <a:buFont typeface="Source Code Pro"/>
              <a:buAutoNum type="arabicPeriod"/>
            </a:pPr>
            <a:r>
              <a:rPr lang="en-US" sz="1600">
                <a:solidFill>
                  <a:srgbClr val="272A2E"/>
                </a:solidFill>
                <a:latin typeface="Source Code Pro"/>
                <a:ea typeface="Source Code Pro"/>
                <a:cs typeface="Source Code Pro"/>
                <a:sym typeface="Source Code Pro"/>
              </a:rPr>
              <a:t>Youtube et devenu le 2 plus grand moteur de recherche – devant Bing, Yahoo, Ask, and AOL combiner. (Etail Insights)</a:t>
            </a:r>
            <a:endParaRPr/>
          </a:p>
          <a:p>
            <a:pPr indent="-330200" lvl="0" marL="457200" rtl="0" algn="l">
              <a:lnSpc>
                <a:spcPct val="115000"/>
              </a:lnSpc>
              <a:spcBef>
                <a:spcPts val="0"/>
              </a:spcBef>
              <a:spcAft>
                <a:spcPts val="0"/>
              </a:spcAft>
              <a:buClr>
                <a:srgbClr val="272A2E"/>
              </a:buClr>
              <a:buSzPts val="1600"/>
              <a:buFont typeface="Source Code Pro"/>
              <a:buAutoNum type="arabicPeriod"/>
            </a:pPr>
            <a:r>
              <a:rPr lang="en-US" sz="1600">
                <a:solidFill>
                  <a:srgbClr val="272A2E"/>
                </a:solidFill>
                <a:latin typeface="Source Code Pro"/>
                <a:ea typeface="Source Code Pro"/>
                <a:cs typeface="Source Code Pro"/>
                <a:sym typeface="Source Code Pro"/>
              </a:rPr>
              <a:t>Résultats</a:t>
            </a:r>
            <a:r>
              <a:rPr lang="en-US" sz="1600">
                <a:solidFill>
                  <a:srgbClr val="272A2E"/>
                </a:solidFill>
                <a:latin typeface="Source Code Pro"/>
                <a:ea typeface="Source Code Pro"/>
                <a:cs typeface="Source Code Pro"/>
                <a:sym typeface="Source Code Pro"/>
              </a:rPr>
              <a:t> webs </a:t>
            </a:r>
            <a:r>
              <a:rPr lang="en-US" sz="1600">
                <a:solidFill>
                  <a:srgbClr val="272A2E"/>
                </a:solidFill>
                <a:latin typeface="Source Code Pro"/>
                <a:ea typeface="Source Code Pro"/>
                <a:cs typeface="Source Code Pro"/>
                <a:sym typeface="Source Code Pro"/>
              </a:rPr>
              <a:t>vidéos</a:t>
            </a:r>
            <a:r>
              <a:rPr lang="en-US" sz="1600">
                <a:solidFill>
                  <a:srgbClr val="272A2E"/>
                </a:solidFill>
                <a:latin typeface="Source Code Pro"/>
                <a:ea typeface="Source Code Pro"/>
                <a:cs typeface="Source Code Pro"/>
                <a:sym typeface="Source Code Pro"/>
              </a:rPr>
              <a:t> ont 41% plus de chance que </a:t>
            </a:r>
            <a:r>
              <a:rPr lang="en-US" sz="1600">
                <a:solidFill>
                  <a:srgbClr val="272A2E"/>
                </a:solidFill>
                <a:latin typeface="Source Code Pro"/>
                <a:ea typeface="Source Code Pro"/>
                <a:cs typeface="Source Code Pro"/>
                <a:sym typeface="Source Code Pro"/>
              </a:rPr>
              <a:t>d'être</a:t>
            </a:r>
            <a:r>
              <a:rPr lang="en-US" sz="1600">
                <a:solidFill>
                  <a:srgbClr val="272A2E"/>
                </a:solidFill>
                <a:latin typeface="Source Code Pro"/>
                <a:ea typeface="Source Code Pro"/>
                <a:cs typeface="Source Code Pro"/>
                <a:sym typeface="Source Code Pro"/>
              </a:rPr>
              <a:t> cliquer que les </a:t>
            </a:r>
            <a:r>
              <a:rPr lang="en-US" sz="1600">
                <a:solidFill>
                  <a:srgbClr val="272A2E"/>
                </a:solidFill>
                <a:latin typeface="Source Code Pro"/>
                <a:ea typeface="Source Code Pro"/>
                <a:cs typeface="Source Code Pro"/>
                <a:sym typeface="Source Code Pro"/>
              </a:rPr>
              <a:t>résultats</a:t>
            </a:r>
            <a:r>
              <a:rPr lang="en-US" sz="1600">
                <a:solidFill>
                  <a:srgbClr val="272A2E"/>
                </a:solidFill>
                <a:latin typeface="Source Code Pro"/>
                <a:ea typeface="Source Code Pro"/>
                <a:cs typeface="Source Code Pro"/>
                <a:sym typeface="Source Code Pro"/>
              </a:rPr>
              <a:t> classiques</a:t>
            </a:r>
            <a:r>
              <a:rPr lang="en-US" sz="1600">
                <a:solidFill>
                  <a:srgbClr val="272A2E"/>
                </a:solidFill>
                <a:latin typeface="Source Code Pro"/>
                <a:ea typeface="Source Code Pro"/>
                <a:cs typeface="Source Code Pro"/>
                <a:sym typeface="Source Code Pro"/>
              </a:rPr>
              <a:t>. (Animoto)</a:t>
            </a:r>
            <a:endParaRPr/>
          </a:p>
          <a:p>
            <a:pPr indent="-330200" lvl="0" marL="457200" rtl="0" algn="l">
              <a:lnSpc>
                <a:spcPct val="115000"/>
              </a:lnSpc>
              <a:spcBef>
                <a:spcPts val="0"/>
              </a:spcBef>
              <a:spcAft>
                <a:spcPts val="0"/>
              </a:spcAft>
              <a:buClr>
                <a:srgbClr val="272A2E"/>
              </a:buClr>
              <a:buSzPts val="1600"/>
              <a:buFont typeface="Source Code Pro"/>
              <a:buAutoNum type="arabicPeriod"/>
            </a:pPr>
            <a:r>
              <a:rPr lang="en-US" sz="1600">
                <a:solidFill>
                  <a:srgbClr val="272A2E"/>
                </a:solidFill>
                <a:latin typeface="Source Code Pro"/>
                <a:ea typeface="Source Code Pro"/>
                <a:cs typeface="Source Code Pro"/>
                <a:sym typeface="Source Code Pro"/>
              </a:rPr>
              <a:t>Votre site web a 50 fois plus de chances </a:t>
            </a:r>
            <a:r>
              <a:rPr lang="en-US" sz="1600">
                <a:solidFill>
                  <a:srgbClr val="272A2E"/>
                </a:solidFill>
                <a:latin typeface="Source Code Pro"/>
                <a:ea typeface="Source Code Pro"/>
                <a:cs typeface="Source Code Pro"/>
                <a:sym typeface="Source Code Pro"/>
              </a:rPr>
              <a:t>d'apparaître</a:t>
            </a:r>
            <a:r>
              <a:rPr lang="en-US" sz="1600">
                <a:solidFill>
                  <a:srgbClr val="272A2E"/>
                </a:solidFill>
                <a:latin typeface="Source Code Pro"/>
                <a:ea typeface="Source Code Pro"/>
                <a:cs typeface="Source Code Pro"/>
                <a:sym typeface="Source Code Pro"/>
              </a:rPr>
              <a:t> sur la </a:t>
            </a:r>
            <a:r>
              <a:rPr lang="en-US" sz="1600">
                <a:solidFill>
                  <a:srgbClr val="272A2E"/>
                </a:solidFill>
                <a:latin typeface="Source Code Pro"/>
                <a:ea typeface="Source Code Pro"/>
                <a:cs typeface="Source Code Pro"/>
                <a:sym typeface="Source Code Pro"/>
              </a:rPr>
              <a:t>première</a:t>
            </a:r>
            <a:r>
              <a:rPr lang="en-US" sz="1600">
                <a:solidFill>
                  <a:srgbClr val="272A2E"/>
                </a:solidFill>
                <a:latin typeface="Source Code Pro"/>
                <a:ea typeface="Source Code Pro"/>
                <a:cs typeface="Source Code Pro"/>
                <a:sym typeface="Source Code Pro"/>
              </a:rPr>
              <a:t> page d’un moteur de recherche si elle </a:t>
            </a:r>
            <a:r>
              <a:rPr lang="en-US" sz="1600">
                <a:solidFill>
                  <a:srgbClr val="272A2E"/>
                </a:solidFill>
                <a:latin typeface="Source Code Pro"/>
                <a:ea typeface="Source Code Pro"/>
                <a:cs typeface="Source Code Pro"/>
                <a:sym typeface="Source Code Pro"/>
              </a:rPr>
              <a:t>inclut</a:t>
            </a:r>
            <a:r>
              <a:rPr lang="en-US" sz="1600">
                <a:solidFill>
                  <a:srgbClr val="272A2E"/>
                </a:solidFill>
                <a:latin typeface="Source Code Pro"/>
                <a:ea typeface="Source Code Pro"/>
                <a:cs typeface="Source Code Pro"/>
                <a:sym typeface="Source Code Pro"/>
              </a:rPr>
              <a:t> une </a:t>
            </a:r>
            <a:r>
              <a:rPr lang="en-US" sz="1600">
                <a:solidFill>
                  <a:srgbClr val="272A2E"/>
                </a:solidFill>
                <a:latin typeface="Source Code Pro"/>
                <a:ea typeface="Source Code Pro"/>
                <a:cs typeface="Source Code Pro"/>
                <a:sym typeface="Source Code Pro"/>
              </a:rPr>
              <a:t>vidéo</a:t>
            </a:r>
            <a:r>
              <a:rPr lang="en-US" sz="1600">
                <a:solidFill>
                  <a:srgbClr val="272A2E"/>
                </a:solidFill>
                <a:latin typeface="Source Code Pro"/>
                <a:ea typeface="Source Code Pro"/>
                <a:cs typeface="Source Code Pro"/>
                <a:sym typeface="Source Code Pro"/>
              </a:rPr>
              <a:t>. (Forrester Research)</a:t>
            </a:r>
            <a:endParaRPr/>
          </a:p>
        </p:txBody>
      </p:sp>
      <p:sp>
        <p:nvSpPr>
          <p:cNvPr id="80" name="Google Shape;80;p17"/>
          <p:cNvSpPr/>
          <p:nvPr/>
        </p:nvSpPr>
        <p:spPr>
          <a:xfrm>
            <a:off x="4832999" y="4764125"/>
            <a:ext cx="4179001" cy="293827"/>
          </a:xfrm>
          <a:prstGeom prst="rect">
            <a:avLst/>
          </a:prstGeom>
          <a:noFill/>
          <a:ln>
            <a:noFill/>
          </a:ln>
        </p:spPr>
        <p:txBody>
          <a:bodyPr anchorCtr="0" anchor="t" bIns="91400" lIns="91400" spcFirstLastPara="1" rIns="91400" wrap="square" tIns="91400">
            <a:no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Source: https://boast.io/13-stats-that-prove-the-power-of-video-marketing/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8"/>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200"/>
              <a:buFont typeface="Permanent Marker"/>
              <a:buNone/>
            </a:pPr>
            <a:r>
              <a:rPr lang="en-US" sz="2200">
                <a:latin typeface="Permanent Marker"/>
                <a:ea typeface="Permanent Marker"/>
                <a:cs typeface="Permanent Marker"/>
                <a:sym typeface="Permanent Marker"/>
              </a:rPr>
              <a:t>2. </a:t>
            </a:r>
            <a:r>
              <a:rPr lang="en-US" sz="2200">
                <a:latin typeface="Permanent Marker"/>
                <a:ea typeface="Permanent Marker"/>
                <a:cs typeface="Permanent Marker"/>
                <a:sym typeface="Permanent Marker"/>
              </a:rPr>
              <a:t>La videos web chez les assocs </a:t>
            </a:r>
            <a:endParaRPr sz="2200">
              <a:latin typeface="Permanent Marker"/>
              <a:ea typeface="Permanent Marker"/>
              <a:cs typeface="Permanent Marker"/>
              <a:sym typeface="Permanent Marker"/>
            </a:endParaRPr>
          </a:p>
          <a:p>
            <a:pPr indent="0" lvl="0" marL="0" marR="0" rtl="0" algn="l">
              <a:lnSpc>
                <a:spcPct val="100000"/>
              </a:lnSpc>
              <a:spcBef>
                <a:spcPts val="0"/>
              </a:spcBef>
              <a:spcAft>
                <a:spcPts val="0"/>
              </a:spcAft>
              <a:buClr>
                <a:srgbClr val="000000"/>
              </a:buClr>
              <a:buSzPts val="2200"/>
              <a:buFont typeface="Permanent Marker"/>
              <a:buNone/>
            </a:pPr>
            <a:r>
              <a:t/>
            </a:r>
            <a:endParaRPr sz="2200">
              <a:latin typeface="Permanent Marker"/>
              <a:ea typeface="Permanent Marker"/>
              <a:cs typeface="Permanent Marker"/>
              <a:sym typeface="Permanent Marker"/>
            </a:endParaRPr>
          </a:p>
        </p:txBody>
      </p:sp>
      <p:sp>
        <p:nvSpPr>
          <p:cNvPr id="86" name="Google Shape;86;p18"/>
          <p:cNvSpPr txBox="1"/>
          <p:nvPr>
            <p:ph idx="1" type="body"/>
          </p:nvPr>
        </p:nvSpPr>
        <p:spPr>
          <a:xfrm>
            <a:off x="311700" y="1017724"/>
            <a:ext cx="8700300" cy="3958801"/>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0"/>
              </a:spcBef>
              <a:spcAft>
                <a:spcPts val="0"/>
              </a:spcAft>
              <a:buSzPts val="1600"/>
              <a:buNone/>
            </a:pPr>
            <a:r>
              <a:rPr lang="en-US" sz="1600">
                <a:solidFill>
                  <a:srgbClr val="272A2E"/>
                </a:solidFill>
                <a:latin typeface="Source Code Pro"/>
                <a:ea typeface="Source Code Pro"/>
                <a:cs typeface="Source Code Pro"/>
                <a:sym typeface="Source Code Pro"/>
              </a:rPr>
              <a:t>Plusieurs</a:t>
            </a:r>
            <a:r>
              <a:rPr lang="en-US" sz="1600">
                <a:solidFill>
                  <a:srgbClr val="272A2E"/>
                </a:solidFill>
                <a:latin typeface="Source Code Pro"/>
                <a:ea typeface="Source Code Pro"/>
                <a:cs typeface="Source Code Pro"/>
                <a:sym typeface="Source Code Pro"/>
              </a:rPr>
              <a:t> types et styles de </a:t>
            </a:r>
            <a:r>
              <a:rPr lang="en-US" sz="1600">
                <a:solidFill>
                  <a:srgbClr val="272A2E"/>
                </a:solidFill>
                <a:latin typeface="Source Code Pro"/>
                <a:ea typeface="Source Code Pro"/>
                <a:cs typeface="Source Code Pro"/>
                <a:sym typeface="Source Code Pro"/>
              </a:rPr>
              <a:t>vidéos</a:t>
            </a:r>
            <a:r>
              <a:rPr lang="en-US" sz="1600">
                <a:solidFill>
                  <a:srgbClr val="272A2E"/>
                </a:solidFill>
                <a:latin typeface="Source Code Pro"/>
                <a:ea typeface="Source Code Pro"/>
                <a:cs typeface="Source Code Pro"/>
                <a:sym typeface="Source Code Pro"/>
              </a:rPr>
              <a:t> existent, dans les diapo suivante nous </a:t>
            </a:r>
            <a:r>
              <a:rPr lang="en-US" sz="1600">
                <a:solidFill>
                  <a:srgbClr val="272A2E"/>
                </a:solidFill>
                <a:latin typeface="Source Code Pro"/>
                <a:ea typeface="Source Code Pro"/>
                <a:cs typeface="Source Code Pro"/>
                <a:sym typeface="Source Code Pro"/>
              </a:rPr>
              <a:t>étudierons</a:t>
            </a:r>
            <a:r>
              <a:rPr lang="en-US" sz="1600">
                <a:solidFill>
                  <a:srgbClr val="272A2E"/>
                </a:solidFill>
                <a:latin typeface="Source Code Pro"/>
                <a:ea typeface="Source Code Pro"/>
                <a:cs typeface="Source Code Pro"/>
                <a:sym typeface="Source Code Pro"/>
              </a:rPr>
              <a:t> certains </a:t>
            </a:r>
            <a:r>
              <a:rPr lang="en-US" sz="1600">
                <a:solidFill>
                  <a:srgbClr val="272A2E"/>
                </a:solidFill>
                <a:latin typeface="Source Code Pro"/>
                <a:ea typeface="Source Code Pro"/>
                <a:cs typeface="Source Code Pro"/>
                <a:sym typeface="Source Code Pro"/>
              </a:rPr>
              <a:t>exemples</a:t>
            </a:r>
            <a:r>
              <a:rPr lang="en-US" sz="1600">
                <a:solidFill>
                  <a:srgbClr val="272A2E"/>
                </a:solidFill>
                <a:latin typeface="Source Code Pro"/>
                <a:ea typeface="Source Code Pro"/>
                <a:cs typeface="Source Code Pro"/>
                <a:sym typeface="Source Code Pro"/>
              </a:rPr>
              <a:t> de </a:t>
            </a:r>
            <a:r>
              <a:rPr lang="en-US" sz="1600">
                <a:solidFill>
                  <a:srgbClr val="272A2E"/>
                </a:solidFill>
                <a:latin typeface="Source Code Pro"/>
                <a:ea typeface="Source Code Pro"/>
                <a:cs typeface="Source Code Pro"/>
                <a:sym typeface="Source Code Pro"/>
              </a:rPr>
              <a:t>vidéos</a:t>
            </a:r>
            <a:r>
              <a:rPr lang="en-US" sz="1600">
                <a:solidFill>
                  <a:srgbClr val="272A2E"/>
                </a:solidFill>
                <a:latin typeface="Source Code Pro"/>
                <a:ea typeface="Source Code Pro"/>
                <a:cs typeface="Source Code Pro"/>
                <a:sym typeface="Source Code Pro"/>
              </a:rPr>
              <a:t> qui ont </a:t>
            </a:r>
            <a:r>
              <a:rPr lang="en-US" sz="1600">
                <a:solidFill>
                  <a:srgbClr val="272A2E"/>
                </a:solidFill>
                <a:latin typeface="Source Code Pro"/>
                <a:ea typeface="Source Code Pro"/>
                <a:cs typeface="Source Code Pro"/>
                <a:sym typeface="Source Code Pro"/>
              </a:rPr>
              <a:t>était</a:t>
            </a:r>
            <a:r>
              <a:rPr lang="en-US" sz="1600">
                <a:solidFill>
                  <a:srgbClr val="272A2E"/>
                </a:solidFill>
                <a:latin typeface="Source Code Pro"/>
                <a:ea typeface="Source Code Pro"/>
                <a:cs typeface="Source Code Pro"/>
                <a:sym typeface="Source Code Pro"/>
              </a:rPr>
              <a:t> </a:t>
            </a:r>
            <a:r>
              <a:rPr lang="en-US" sz="1600">
                <a:solidFill>
                  <a:srgbClr val="272A2E"/>
                </a:solidFill>
                <a:latin typeface="Source Code Pro"/>
                <a:ea typeface="Source Code Pro"/>
                <a:cs typeface="Source Code Pro"/>
                <a:sym typeface="Source Code Pro"/>
              </a:rPr>
              <a:t>utilisé</a:t>
            </a:r>
            <a:r>
              <a:rPr lang="en-US" sz="1600">
                <a:solidFill>
                  <a:srgbClr val="272A2E"/>
                </a:solidFill>
                <a:latin typeface="Source Code Pro"/>
                <a:ea typeface="Source Code Pro"/>
                <a:cs typeface="Source Code Pro"/>
                <a:sym typeface="Source Code Pro"/>
              </a:rPr>
              <a:t> dans le contexte associatif, ce qui va nous permettre de mieux </a:t>
            </a:r>
            <a:r>
              <a:rPr lang="en-US" sz="1600">
                <a:solidFill>
                  <a:srgbClr val="272A2E"/>
                </a:solidFill>
                <a:latin typeface="Source Code Pro"/>
                <a:ea typeface="Source Code Pro"/>
                <a:cs typeface="Source Code Pro"/>
                <a:sym typeface="Source Code Pro"/>
              </a:rPr>
              <a:t>comprendre</a:t>
            </a:r>
            <a:r>
              <a:rPr lang="en-US" sz="1600">
                <a:solidFill>
                  <a:srgbClr val="272A2E"/>
                </a:solidFill>
                <a:latin typeface="Source Code Pro"/>
                <a:ea typeface="Source Code Pro"/>
                <a:cs typeface="Source Code Pro"/>
                <a:sym typeface="Source Code Pro"/>
              </a:rPr>
              <a:t> les techniques de productions </a:t>
            </a:r>
            <a:r>
              <a:rPr lang="en-US" sz="1600">
                <a:solidFill>
                  <a:srgbClr val="272A2E"/>
                </a:solidFill>
                <a:latin typeface="Source Code Pro"/>
                <a:ea typeface="Source Code Pro"/>
                <a:cs typeface="Source Code Pro"/>
                <a:sym typeface="Source Code Pro"/>
              </a:rPr>
              <a:t>utilisés</a:t>
            </a:r>
            <a:r>
              <a:rPr lang="en-US" sz="1600">
                <a:solidFill>
                  <a:srgbClr val="272A2E"/>
                </a:solidFill>
                <a:latin typeface="Source Code Pro"/>
                <a:ea typeface="Source Code Pro"/>
                <a:cs typeface="Source Code Pro"/>
                <a:sym typeface="Source Code Pro"/>
              </a:rPr>
              <a:t> pour creer des videos. </a:t>
            </a:r>
            <a:endParaRPr/>
          </a:p>
          <a:p>
            <a:pPr indent="0" lvl="0" marL="0" rtl="0" algn="l">
              <a:lnSpc>
                <a:spcPct val="115000"/>
              </a:lnSpc>
              <a:spcBef>
                <a:spcPts val="1600"/>
              </a:spcBef>
              <a:spcAft>
                <a:spcPts val="0"/>
              </a:spcAft>
              <a:buSzPts val="1600"/>
              <a:buNone/>
            </a:pPr>
            <a:r>
              <a:rPr lang="en-US" sz="1600">
                <a:solidFill>
                  <a:srgbClr val="272A2E"/>
                </a:solidFill>
                <a:latin typeface="Source Code Pro"/>
                <a:ea typeface="Source Code Pro"/>
                <a:cs typeface="Source Code Pro"/>
                <a:sym typeface="Source Code Pro"/>
              </a:rPr>
              <a:t>2. 1.Videos web classique</a:t>
            </a:r>
            <a:endParaRPr sz="1600">
              <a:solidFill>
                <a:srgbClr val="272A2E"/>
              </a:solidFill>
              <a:latin typeface="Source Code Pro"/>
              <a:ea typeface="Source Code Pro"/>
              <a:cs typeface="Source Code Pro"/>
              <a:sym typeface="Source Code Pro"/>
            </a:endParaRPr>
          </a:p>
          <a:p>
            <a:pPr indent="0" lvl="0" marL="0" rtl="0" algn="l">
              <a:lnSpc>
                <a:spcPct val="115000"/>
              </a:lnSpc>
              <a:spcBef>
                <a:spcPts val="1600"/>
              </a:spcBef>
              <a:spcAft>
                <a:spcPts val="0"/>
              </a:spcAft>
              <a:buSzPts val="1600"/>
              <a:buNone/>
            </a:pPr>
            <a:r>
              <a:rPr lang="en-US" sz="1600">
                <a:solidFill>
                  <a:srgbClr val="272A2E"/>
                </a:solidFill>
                <a:latin typeface="Source Code Pro"/>
                <a:ea typeface="Source Code Pro"/>
                <a:cs typeface="Source Code Pro"/>
                <a:sym typeface="Source Code Pro"/>
              </a:rPr>
              <a:t>2. 2.Digital Story Telling en utilisant des Photos + Narration</a:t>
            </a:r>
            <a:endParaRPr sz="1600">
              <a:solidFill>
                <a:srgbClr val="272A2E"/>
              </a:solidFill>
              <a:latin typeface="Source Code Pro"/>
              <a:ea typeface="Source Code Pro"/>
              <a:cs typeface="Source Code Pro"/>
              <a:sym typeface="Source Code Pro"/>
            </a:endParaRPr>
          </a:p>
          <a:p>
            <a:pPr indent="0" lvl="0" marL="0" rtl="0" algn="l">
              <a:lnSpc>
                <a:spcPct val="115000"/>
              </a:lnSpc>
              <a:spcBef>
                <a:spcPts val="1600"/>
              </a:spcBef>
              <a:spcAft>
                <a:spcPts val="0"/>
              </a:spcAft>
              <a:buSzPts val="1600"/>
              <a:buNone/>
            </a:pPr>
            <a:r>
              <a:rPr lang="en-US" sz="1600">
                <a:solidFill>
                  <a:srgbClr val="272A2E"/>
                </a:solidFill>
                <a:latin typeface="Source Code Pro"/>
                <a:ea typeface="Source Code Pro"/>
                <a:cs typeface="Source Code Pro"/>
                <a:sym typeface="Source Code Pro"/>
              </a:rPr>
              <a:t>2. 3.Videos avec un appel à l'action</a:t>
            </a:r>
            <a:endParaRPr sz="1600">
              <a:solidFill>
                <a:srgbClr val="272A2E"/>
              </a:solidFill>
              <a:latin typeface="Source Code Pro"/>
              <a:ea typeface="Source Code Pro"/>
              <a:cs typeface="Source Code Pro"/>
              <a:sym typeface="Source Code Pro"/>
            </a:endParaRPr>
          </a:p>
          <a:p>
            <a:pPr indent="0" lvl="0" marL="0" rtl="0" algn="l">
              <a:lnSpc>
                <a:spcPct val="115000"/>
              </a:lnSpc>
              <a:spcBef>
                <a:spcPts val="1600"/>
              </a:spcBef>
              <a:spcAft>
                <a:spcPts val="0"/>
              </a:spcAft>
              <a:buSzPts val="1600"/>
              <a:buNone/>
            </a:pPr>
            <a:r>
              <a:rPr lang="en-US" sz="1600">
                <a:solidFill>
                  <a:srgbClr val="272A2E"/>
                </a:solidFill>
                <a:latin typeface="Source Code Pro"/>
                <a:ea typeface="Source Code Pro"/>
                <a:cs typeface="Source Code Pro"/>
                <a:sym typeface="Source Code Pro"/>
              </a:rPr>
              <a:t>2. 4.Animation</a:t>
            </a:r>
            <a:endParaRPr sz="1600">
              <a:solidFill>
                <a:srgbClr val="272A2E"/>
              </a:solidFill>
              <a:latin typeface="Source Code Pro"/>
              <a:ea typeface="Source Code Pro"/>
              <a:cs typeface="Source Code Pro"/>
              <a:sym typeface="Source Code Pro"/>
            </a:endParaRPr>
          </a:p>
          <a:p>
            <a:pPr indent="0" lvl="0" marL="0" rtl="0" algn="l">
              <a:lnSpc>
                <a:spcPct val="115000"/>
              </a:lnSpc>
              <a:spcBef>
                <a:spcPts val="1600"/>
              </a:spcBef>
              <a:spcAft>
                <a:spcPts val="0"/>
              </a:spcAft>
              <a:buSzPts val="1600"/>
              <a:buNone/>
            </a:pPr>
            <a:br>
              <a:rPr lang="en-US" sz="1600">
                <a:solidFill>
                  <a:srgbClr val="272A2E"/>
                </a:solidFill>
                <a:latin typeface="Source Code Pro"/>
                <a:ea typeface="Source Code Pro"/>
                <a:cs typeface="Source Code Pro"/>
                <a:sym typeface="Source Code Pro"/>
              </a:rPr>
            </a:br>
            <a:endParaRPr/>
          </a:p>
        </p:txBody>
      </p:sp>
      <p:sp>
        <p:nvSpPr>
          <p:cNvPr id="87" name="Google Shape;87;p18"/>
          <p:cNvSpPr/>
          <p:nvPr/>
        </p:nvSpPr>
        <p:spPr>
          <a:xfrm>
            <a:off x="4832999" y="4764125"/>
            <a:ext cx="4179001" cy="293827"/>
          </a:xfrm>
          <a:prstGeom prst="rect">
            <a:avLst/>
          </a:prstGeom>
          <a:noFill/>
          <a:ln>
            <a:noFill/>
          </a:ln>
        </p:spPr>
        <p:txBody>
          <a:bodyPr anchorCtr="0" anchor="t" bIns="91400" lIns="91400" spcFirstLastPara="1" rIns="91400" wrap="square" tIns="91400">
            <a:no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Source: https://boast.io/13-stats-that-prove-the-power-of-video-marketing/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9"/>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457200" lvl="0" marL="0" marR="0" rtl="0" algn="l">
              <a:lnSpc>
                <a:spcPct val="100000"/>
              </a:lnSpc>
              <a:spcBef>
                <a:spcPts val="0"/>
              </a:spcBef>
              <a:spcAft>
                <a:spcPts val="0"/>
              </a:spcAft>
              <a:buClr>
                <a:srgbClr val="000000"/>
              </a:buClr>
              <a:buSzPts val="2200"/>
              <a:buFont typeface="Permanent Marker"/>
              <a:buNone/>
            </a:pPr>
            <a:r>
              <a:rPr lang="en-US" sz="2200">
                <a:latin typeface="Permanent Marker"/>
                <a:ea typeface="Permanent Marker"/>
                <a:cs typeface="Permanent Marker"/>
                <a:sym typeface="Permanent Marker"/>
              </a:rPr>
              <a:t>2.1 </a:t>
            </a:r>
            <a:r>
              <a:rPr lang="en-US" sz="2200">
                <a:latin typeface="Permanent Marker"/>
                <a:ea typeface="Permanent Marker"/>
                <a:cs typeface="Permanent Marker"/>
                <a:sym typeface="Permanent Marker"/>
              </a:rPr>
              <a:t>Videos web classique</a:t>
            </a:r>
            <a:endParaRPr/>
          </a:p>
        </p:txBody>
      </p:sp>
      <p:sp>
        <p:nvSpPr>
          <p:cNvPr id="93" name="Google Shape;93;p19"/>
          <p:cNvSpPr txBox="1"/>
          <p:nvPr>
            <p:ph idx="1" type="body"/>
          </p:nvPr>
        </p:nvSpPr>
        <p:spPr>
          <a:xfrm>
            <a:off x="311700" y="1017724"/>
            <a:ext cx="4179000" cy="3958801"/>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585858"/>
              </a:buClr>
              <a:buSzPts val="1600"/>
              <a:buFont typeface="Arial"/>
              <a:buNone/>
            </a:pPr>
            <a:r>
              <a:rPr lang="en-US" sz="1600">
                <a:solidFill>
                  <a:srgbClr val="272A2E"/>
                </a:solidFill>
                <a:latin typeface="Source Code Pro"/>
                <a:ea typeface="Source Code Pro"/>
                <a:cs typeface="Source Code Pro"/>
                <a:sym typeface="Source Code Pro"/>
              </a:rPr>
              <a:t>«Des milliers de membres de Repower America à travers le pays ont pris position pour la qualité de l'air et soumis leurs photos et vidéos au soutien de la loi sur la qualité de l'air. Cette nouvelle vidéo est une déclaration selon laquelle nous ne resterons pas silencieux alors que nous perdons notre dernière meilleure défense contre les gros pollueurs. "</a:t>
            </a:r>
            <a:endParaRPr/>
          </a:p>
        </p:txBody>
      </p:sp>
      <p:sp>
        <p:nvSpPr>
          <p:cNvPr id="94" name="Google Shape;94;p19"/>
          <p:cNvSpPr/>
          <p:nvPr/>
        </p:nvSpPr>
        <p:spPr>
          <a:xfrm>
            <a:off x="4832999" y="4764125"/>
            <a:ext cx="4179001" cy="408127"/>
          </a:xfrm>
          <a:prstGeom prst="rect">
            <a:avLst/>
          </a:prstGeom>
          <a:noFill/>
          <a:ln>
            <a:noFill/>
          </a:ln>
        </p:spPr>
        <p:txBody>
          <a:bodyPr anchorCtr="0" anchor="t" bIns="91400" lIns="91400" spcFirstLastPara="1" rIns="91400" wrap="square" tIns="91400">
            <a:no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Source: http://www.socialbrite.org/2011/04/21/8-great-examples-of-nonprofit-storytelling/</a:t>
            </a:r>
            <a:endParaRPr/>
          </a:p>
        </p:txBody>
      </p:sp>
      <p:pic>
        <p:nvPicPr>
          <p:cNvPr descr="Breathe.&#10;&#10;http://repoweramerica.org/cleanair &#10; &#10;Thousands of Repower America members around the country took a stand for clean air and submitted their photos and videos in support of the Clean Air Act. This new video is a declaration that we won't stay quiet while we lose our last, best line of defense against big polluters. &#10; &#10;Please share this video with your friends and family and spread the message to defend the Clean Air Act for all of us. &#10; &#10;FACEBOOK: http://j.mp/ourcleanair-FB &#10;TWITTER: http://j.mp/OurCleanAir-T &#10; &#10;Thank you to everyone who took action to protect this vitally important law. We used as many of the amazing submissions as possible in this final video. &#10; &#10;Can you spot all the celebrities below? Send an email to info@repowermamerica.org with the time to the second you see them! We'll declare the winner on Twitter! &#10; &#10;Thank you to BlueBrain ( http://www.bluebra.in ) for donating their track &quot;Restriction.&quot; For their participation and support thank you to: &#10; &#10;A Fine Frenzy; Alec Baldwin; Almudena Fernandez; Barely Political; The Belchertown, Massachusetts Fire Department; Blame Society (not featured); Brandi Carlile; DeStorm Power; DJ Mike Relm; Eric Beck; Hot for Words; Jeff Ross; John Popper, Blues Traveler; Kris Kristofferson; Lauren Francesca; Margaret Cho; Mark Douglas; Matt Urmy; Nalts; OK Go; UpDaBlock; Vassy Karagiorgos; Wayne Coyne, The Flaming Lips; Will of DC; Gloria Reuben; Jonathan Sexton (Not featured)." id="95" name="Google Shape;95;p19">
            <a:hlinkClick r:id="rId3"/>
          </p:cNvPr>
          <p:cNvPicPr preferRelativeResize="0"/>
          <p:nvPr/>
        </p:nvPicPr>
        <p:blipFill rotWithShape="1">
          <a:blip r:embed="rId4">
            <a:alphaModFix/>
          </a:blip>
          <a:srcRect b="0" l="0" r="0" t="0"/>
          <a:stretch/>
        </p:blipFill>
        <p:spPr>
          <a:xfrm>
            <a:off x="4653300" y="1004625"/>
            <a:ext cx="4179001" cy="3134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20"/>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200"/>
              <a:buFont typeface="Permanent Marker"/>
              <a:buNone/>
            </a:pPr>
            <a:r>
              <a:rPr lang="en-US" sz="1800">
                <a:latin typeface="Permanent Marker"/>
                <a:ea typeface="Permanent Marker"/>
                <a:cs typeface="Permanent Marker"/>
                <a:sym typeface="Permanent Marker"/>
              </a:rPr>
              <a:t>2.2 </a:t>
            </a:r>
            <a:r>
              <a:rPr lang="en-US" sz="1800">
                <a:latin typeface="Permanent Marker"/>
                <a:ea typeface="Permanent Marker"/>
                <a:cs typeface="Permanent Marker"/>
                <a:sym typeface="Permanent Marker"/>
              </a:rPr>
              <a:t>Digital Story Telling en utilisant des Photos + Narration</a:t>
            </a:r>
            <a:endParaRPr sz="1800"/>
          </a:p>
        </p:txBody>
      </p:sp>
      <p:sp>
        <p:nvSpPr>
          <p:cNvPr id="101" name="Google Shape;101;p20"/>
          <p:cNvSpPr txBox="1"/>
          <p:nvPr>
            <p:ph idx="1" type="body"/>
          </p:nvPr>
        </p:nvSpPr>
        <p:spPr>
          <a:xfrm>
            <a:off x="311700" y="1017724"/>
            <a:ext cx="4179000" cy="3958801"/>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585858"/>
              </a:buClr>
              <a:buSzPts val="1600"/>
              <a:buFont typeface="Arial"/>
              <a:buNone/>
            </a:pPr>
            <a:r>
              <a:rPr lang="en-US" sz="1600">
                <a:solidFill>
                  <a:srgbClr val="272A2E"/>
                </a:solidFill>
                <a:latin typeface="Source Code Pro"/>
                <a:ea typeface="Source Code Pro"/>
                <a:cs typeface="Source Code Pro"/>
                <a:sym typeface="Source Code Pro"/>
              </a:rPr>
              <a:t>Mountaintop Library casse les codes, la </a:t>
            </a:r>
            <a:r>
              <a:rPr lang="en-US" sz="1600">
                <a:solidFill>
                  <a:srgbClr val="272A2E"/>
                </a:solidFill>
                <a:latin typeface="Source Code Pro"/>
                <a:ea typeface="Source Code Pro"/>
                <a:cs typeface="Source Code Pro"/>
                <a:sym typeface="Source Code Pro"/>
              </a:rPr>
              <a:t>vidéo</a:t>
            </a:r>
            <a:r>
              <a:rPr lang="en-US" sz="1600">
                <a:solidFill>
                  <a:srgbClr val="272A2E"/>
                </a:solidFill>
                <a:latin typeface="Source Code Pro"/>
                <a:ea typeface="Source Code Pro"/>
                <a:cs typeface="Source Code Pro"/>
                <a:sym typeface="Source Code Pro"/>
              </a:rPr>
              <a:t> du projet Room to Read, a tiré parmi des superbes photos prises au Népal et a rassemblé un simple récit de 60 secondes sur la mission mondiale d’alphabétisation de l’association à but non lucratif de San Francisco. Une video qui a etait realiser sans contenu </a:t>
            </a:r>
            <a:r>
              <a:rPr lang="en-US" sz="1600">
                <a:solidFill>
                  <a:srgbClr val="272A2E"/>
                </a:solidFill>
                <a:latin typeface="Source Code Pro"/>
                <a:ea typeface="Source Code Pro"/>
                <a:cs typeface="Source Code Pro"/>
                <a:sym typeface="Source Code Pro"/>
              </a:rPr>
              <a:t>vidéo</a:t>
            </a:r>
            <a:r>
              <a:rPr lang="en-US" sz="1600">
                <a:solidFill>
                  <a:srgbClr val="272A2E"/>
                </a:solidFill>
                <a:latin typeface="Source Code Pro"/>
                <a:ea typeface="Source Code Pro"/>
                <a:cs typeface="Source Code Pro"/>
                <a:sym typeface="Source Code Pro"/>
              </a:rPr>
              <a:t> mais uniquement des photos. C’est quelque chose que votre organisation peut faire aussi, non?</a:t>
            </a:r>
            <a:endParaRPr/>
          </a:p>
        </p:txBody>
      </p:sp>
      <p:sp>
        <p:nvSpPr>
          <p:cNvPr id="102" name="Google Shape;102;p20"/>
          <p:cNvSpPr/>
          <p:nvPr/>
        </p:nvSpPr>
        <p:spPr>
          <a:xfrm>
            <a:off x="4832999" y="4764125"/>
            <a:ext cx="4179001" cy="408127"/>
          </a:xfrm>
          <a:prstGeom prst="rect">
            <a:avLst/>
          </a:prstGeom>
          <a:noFill/>
          <a:ln>
            <a:noFill/>
          </a:ln>
        </p:spPr>
        <p:txBody>
          <a:bodyPr anchorCtr="0" anchor="t" bIns="91400" lIns="91400" spcFirstLastPara="1" rIns="91400" wrap="square" tIns="91400">
            <a:no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Source: http://www.socialbrite.org/2011/04/21/8-great-examples-of-nonprofit-storytelling/</a:t>
            </a:r>
            <a:endParaRPr/>
          </a:p>
        </p:txBody>
      </p:sp>
      <p:pic>
        <p:nvPicPr>
          <p:cNvPr descr="Mountaintop Library Expands Horizons&#10;&#10;See how our work extends well beyond the boundaries of the school yard.  For more information, please visit www.roomtoread.org." id="103" name="Google Shape;103;p20">
            <a:hlinkClick r:id="rId3"/>
          </p:cNvPr>
          <p:cNvPicPr preferRelativeResize="0"/>
          <p:nvPr/>
        </p:nvPicPr>
        <p:blipFill rotWithShape="1">
          <a:blip r:embed="rId4">
            <a:alphaModFix/>
          </a:blip>
          <a:srcRect b="0" l="0" r="0" t="0"/>
          <a:stretch/>
        </p:blipFill>
        <p:spPr>
          <a:xfrm>
            <a:off x="4643099" y="1170124"/>
            <a:ext cx="4348501" cy="32613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200"/>
              <a:buFont typeface="Permanent Marker"/>
              <a:buNone/>
            </a:pPr>
            <a:r>
              <a:rPr lang="en-US" sz="2200">
                <a:latin typeface="Permanent Marker"/>
                <a:ea typeface="Permanent Marker"/>
                <a:cs typeface="Permanent Marker"/>
                <a:sym typeface="Permanent Marker"/>
              </a:rPr>
              <a:t>2.3/ </a:t>
            </a:r>
            <a:r>
              <a:rPr lang="en-US" sz="2200">
                <a:latin typeface="Permanent Marker"/>
                <a:ea typeface="Permanent Marker"/>
                <a:cs typeface="Permanent Marker"/>
                <a:sym typeface="Permanent Marker"/>
              </a:rPr>
              <a:t>Videos avec un appel à l'action</a:t>
            </a:r>
            <a:endParaRPr sz="2200">
              <a:latin typeface="Permanent Marker"/>
              <a:ea typeface="Permanent Marker"/>
              <a:cs typeface="Permanent Marker"/>
              <a:sym typeface="Permanent Marker"/>
            </a:endParaRPr>
          </a:p>
        </p:txBody>
      </p:sp>
      <p:sp>
        <p:nvSpPr>
          <p:cNvPr id="109" name="Google Shape;109;p21"/>
          <p:cNvSpPr txBox="1"/>
          <p:nvPr>
            <p:ph idx="1" type="body"/>
          </p:nvPr>
        </p:nvSpPr>
        <p:spPr>
          <a:xfrm>
            <a:off x="311700" y="1017724"/>
            <a:ext cx="4179000" cy="3958801"/>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rgbClr val="585858"/>
              </a:buClr>
              <a:buSzPts val="1600"/>
              <a:buFont typeface="Arial"/>
              <a:buNone/>
            </a:pPr>
            <a:r>
              <a:rPr lang="en-US" sz="1600">
                <a:solidFill>
                  <a:srgbClr val="272A2E"/>
                </a:solidFill>
                <a:latin typeface="Source Code Pro"/>
                <a:ea typeface="Source Code Pro"/>
                <a:cs typeface="Source Code Pro"/>
                <a:sym typeface="Source Code Pro"/>
              </a:rPr>
              <a:t>Ben Stiller fait part à Lance Armstrong de son idée "originale" de créer une organisation caritative appelée STILLERSTRONG afin d'aider la communauté de Ceverine, en Haïti, à y construire une nouvelle école.</a:t>
            </a:r>
            <a:endParaRPr/>
          </a:p>
        </p:txBody>
      </p:sp>
      <p:sp>
        <p:nvSpPr>
          <p:cNvPr id="110" name="Google Shape;110;p21"/>
          <p:cNvSpPr/>
          <p:nvPr/>
        </p:nvSpPr>
        <p:spPr>
          <a:xfrm>
            <a:off x="4832999" y="4764125"/>
            <a:ext cx="4179001" cy="408127"/>
          </a:xfrm>
          <a:prstGeom prst="rect">
            <a:avLst/>
          </a:prstGeom>
          <a:noFill/>
          <a:ln>
            <a:noFill/>
          </a:ln>
        </p:spPr>
        <p:txBody>
          <a:bodyPr anchorCtr="0" anchor="t" bIns="91400" lIns="91400" spcFirstLastPara="1" rIns="91400" wrap="square" tIns="91400">
            <a:no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Source: http://www.socialbrite.org/2011/04/21/8-great-examples-of-nonprofit-storytelling/</a:t>
            </a:r>
            <a:endParaRPr/>
          </a:p>
        </p:txBody>
      </p:sp>
      <p:pic>
        <p:nvPicPr>
          <p:cNvPr descr="STILLERSTRONG (part 1): Ben Stiller tells Lance Armstrong about Stillerstrong, his &quot;original idea&quot;&#10;&#10;http://stillerstrong.org &#10; &#10;Ben Stiller tells Lance Armstrong about his &quot;original&quot; idea to start a charity called STILLERSTRONG in order to help the community of Ceverine, Haiti and build a new school there. &#10; &#10;If you'd like to help, you can &#10; &#10;-Donate online by credit card or paypal &#10;http://stillerstrong.org/#give &#10; &#10;-Donate via Text-2-Give &#10;Text &quot;Stiller&quot; to 85944 or go to http://stillerstrong.org/#give &#10; &#10;-or Get Stillerstrong gear &#10;http://www.merchdirect.com/stillerstrong &#10; &#10;To learn more about Save The Children, go to &#10;http://www.savethechildren.org/ &#10;or &#10;http://www.causecast.org/org/save-the-children" id="111" name="Google Shape;111;p21">
            <a:hlinkClick r:id="rId3"/>
          </p:cNvPr>
          <p:cNvPicPr preferRelativeResize="0"/>
          <p:nvPr/>
        </p:nvPicPr>
        <p:blipFill rotWithShape="1">
          <a:blip r:embed="rId4">
            <a:alphaModFix/>
          </a:blip>
          <a:srcRect b="0" l="0" r="0" t="0"/>
          <a:stretch/>
        </p:blipFill>
        <p:spPr>
          <a:xfrm>
            <a:off x="4643099" y="1170124"/>
            <a:ext cx="4348501" cy="32613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Clr>
                <a:srgbClr val="000000"/>
              </a:buClr>
              <a:buSzPts val="1429"/>
              <a:buFont typeface="Permanent Marker"/>
              <a:buNone/>
            </a:pPr>
            <a:r>
              <a:rPr lang="en-US" sz="1429">
                <a:latin typeface="Permanent Marker"/>
                <a:ea typeface="Permanent Marker"/>
                <a:cs typeface="Permanent Marker"/>
                <a:sym typeface="Permanent Marker"/>
              </a:rPr>
              <a:t>2.4/ Animation</a:t>
            </a:r>
            <a:br>
              <a:rPr lang="en-US" sz="1429">
                <a:latin typeface="Permanent Marker"/>
                <a:ea typeface="Permanent Marker"/>
                <a:cs typeface="Permanent Marker"/>
                <a:sym typeface="Permanent Marker"/>
              </a:rPr>
            </a:br>
            <a:endParaRPr/>
          </a:p>
        </p:txBody>
      </p:sp>
      <p:sp>
        <p:nvSpPr>
          <p:cNvPr id="117" name="Google Shape;117;p22"/>
          <p:cNvSpPr txBox="1"/>
          <p:nvPr>
            <p:ph idx="1" type="body"/>
          </p:nvPr>
        </p:nvSpPr>
        <p:spPr>
          <a:xfrm>
            <a:off x="311700" y="1017724"/>
            <a:ext cx="4179000" cy="3958801"/>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1600"/>
              </a:spcBef>
              <a:spcAft>
                <a:spcPts val="0"/>
              </a:spcAft>
              <a:buSzPts val="1600"/>
              <a:buNone/>
            </a:pPr>
            <a:r>
              <a:rPr lang="en-US">
                <a:solidFill>
                  <a:srgbClr val="272A2E"/>
                </a:solidFill>
                <a:latin typeface="Source Code Pro"/>
                <a:ea typeface="Source Code Pro"/>
                <a:cs typeface="Source Code Pro"/>
                <a:sym typeface="Source Code Pro"/>
              </a:rPr>
              <a:t>Certains sujets sont mieux expliqués en utilisant des images ou des animations évocatrices plutôt que des techniques documentaires ou vidéo traditionnelles.</a:t>
            </a:r>
            <a:endParaRPr>
              <a:solidFill>
                <a:srgbClr val="272A2E"/>
              </a:solidFill>
              <a:latin typeface="Source Code Pro"/>
              <a:ea typeface="Source Code Pro"/>
              <a:cs typeface="Source Code Pro"/>
              <a:sym typeface="Source Code Pro"/>
            </a:endParaRPr>
          </a:p>
          <a:p>
            <a:pPr indent="0" lvl="0" marL="0" rtl="0" algn="l">
              <a:lnSpc>
                <a:spcPct val="115000"/>
              </a:lnSpc>
              <a:spcBef>
                <a:spcPts val="1600"/>
              </a:spcBef>
              <a:spcAft>
                <a:spcPts val="0"/>
              </a:spcAft>
              <a:buSzPts val="1600"/>
              <a:buNone/>
            </a:pPr>
            <a:r>
              <a:rPr lang="en-US">
                <a:solidFill>
                  <a:srgbClr val="272A2E"/>
                </a:solidFill>
                <a:latin typeface="Source Code Pro"/>
                <a:ea typeface="Source Code Pro"/>
                <a:cs typeface="Source Code Pro"/>
                <a:sym typeface="Source Code Pro"/>
              </a:rPr>
              <a:t>«La plupart des personnes bonnes et affectueuses d'humains seront surprises de savoir qu'elles possèdent des objets produits par des esclaves. Les consommateurs et les entreprises peuvent s'unir pour résoudre ce problème. "</a:t>
            </a:r>
            <a:endParaRPr>
              <a:solidFill>
                <a:srgbClr val="272A2E"/>
              </a:solidFill>
              <a:latin typeface="Source Code Pro"/>
              <a:ea typeface="Source Code Pro"/>
              <a:cs typeface="Source Code Pro"/>
              <a:sym typeface="Source Code Pro"/>
            </a:endParaRPr>
          </a:p>
        </p:txBody>
      </p:sp>
      <p:sp>
        <p:nvSpPr>
          <p:cNvPr id="118" name="Google Shape;118;p22"/>
          <p:cNvSpPr/>
          <p:nvPr/>
        </p:nvSpPr>
        <p:spPr>
          <a:xfrm>
            <a:off x="4832999" y="4764125"/>
            <a:ext cx="4179001" cy="408127"/>
          </a:xfrm>
          <a:prstGeom prst="rect">
            <a:avLst/>
          </a:prstGeom>
          <a:noFill/>
          <a:ln>
            <a:noFill/>
          </a:ln>
        </p:spPr>
        <p:txBody>
          <a:bodyPr anchorCtr="0" anchor="t" bIns="91400" lIns="91400" spcFirstLastPara="1" rIns="91400" wrap="square" tIns="91400">
            <a:no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Source: http://www.socialbrite.org/2011/04/21/8-great-examples-of-nonprofit-storytelling/</a:t>
            </a:r>
            <a:endParaRPr/>
          </a:p>
        </p:txBody>
      </p:sp>
      <p:pic>
        <p:nvPicPr>
          <p:cNvPr descr="Do You Own Stuff Made By Slaves&#10;&#10;Most good, human loving people will be surprised to know that they own stuff that was produced by slaves. Consumers and businesses can unite to fix this problem." id="119" name="Google Shape;119;p22">
            <a:hlinkClick r:id="rId3"/>
          </p:cNvPr>
          <p:cNvPicPr preferRelativeResize="0"/>
          <p:nvPr/>
        </p:nvPicPr>
        <p:blipFill rotWithShape="1">
          <a:blip r:embed="rId4">
            <a:alphaModFix/>
          </a:blip>
          <a:srcRect b="0" l="0" r="0" t="0"/>
          <a:stretch/>
        </p:blipFill>
        <p:spPr>
          <a:xfrm>
            <a:off x="4643099" y="1170124"/>
            <a:ext cx="4348501" cy="32613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